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257" r:id="rId4"/>
    <p:sldId id="298" r:id="rId5"/>
    <p:sldId id="258" r:id="rId6"/>
    <p:sldId id="300" r:id="rId7"/>
    <p:sldId id="263" r:id="rId8"/>
    <p:sldId id="264" r:id="rId9"/>
    <p:sldId id="275" r:id="rId10"/>
    <p:sldId id="273" r:id="rId11"/>
    <p:sldId id="279" r:id="rId12"/>
    <p:sldId id="262" r:id="rId13"/>
    <p:sldId id="301" r:id="rId14"/>
    <p:sldId id="272" r:id="rId15"/>
    <p:sldId id="271" r:id="rId16"/>
    <p:sldId id="299" r:id="rId17"/>
    <p:sldId id="270" r:id="rId18"/>
    <p:sldId id="302" r:id="rId19"/>
    <p:sldId id="30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ma"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C09"/>
    <a:srgbClr val="00FF00"/>
    <a:srgbClr val="EA22E0"/>
    <a:srgbClr val="0033CC"/>
    <a:srgbClr val="F37F4B"/>
    <a:srgbClr val="DE2222"/>
    <a:srgbClr val="00FFFF"/>
    <a:srgbClr val="CC3399"/>
    <a:srgbClr val="008000"/>
    <a:srgbClr val="6B4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4660"/>
  </p:normalViewPr>
  <p:slideViewPr>
    <p:cSldViewPr>
      <p:cViewPr>
        <p:scale>
          <a:sx n="71" d="100"/>
          <a:sy n="71" d="100"/>
        </p:scale>
        <p:origin x="-2802" y="-9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0292-D375-4FC6-9322-CD43B813DF2E}" type="datetimeFigureOut">
              <a:rPr lang="ru-RU" smtClean="0"/>
              <a:pPr/>
              <a:t>13.03.2016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655C4-9189-40EA-9449-C7361432772A}" type="slidenum">
              <a:rPr lang="ru-RU" smtClean="0"/>
              <a:pPr/>
              <a:t>‹#›</a:t>
            </a:fld>
            <a:endParaRPr lang="ru-RU"/>
          </a:p>
        </p:txBody>
      </p:sp>
    </p:spTree>
    <p:extLst>
      <p:ext uri="{BB962C8B-B14F-4D97-AF65-F5344CB8AC3E}">
        <p14:creationId xmlns:p14="http://schemas.microsoft.com/office/powerpoint/2010/main" val="322541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3399"/>
            </a:gs>
            <a:gs pos="25000">
              <a:srgbClr val="FF6633"/>
            </a:gs>
            <a:gs pos="50000">
              <a:srgbClr val="FFFF00"/>
            </a:gs>
            <a:gs pos="75000">
              <a:srgbClr val="15C5DD"/>
            </a:gs>
            <a:gs pos="100000">
              <a:srgbClr val="0033C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A0CD-0A95-4F14-8BE3-1A59D92F0E15}" type="datetimeFigureOut">
              <a:rPr lang="ru-RU" smtClean="0"/>
              <a:pPr/>
              <a:t>13.03.2016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8AE3-C74B-40EA-A036-B163DBC88F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72816"/>
            <a:ext cx="7772400" cy="1398017"/>
          </a:xfrm>
        </p:spPr>
        <p:txBody>
          <a:bodyPr>
            <a:normAutofit fontScale="90000"/>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Нетрадиционная техника рисования</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971600" y="4005064"/>
            <a:ext cx="7272808" cy="1584176"/>
          </a:xfrm>
        </p:spPr>
        <p:txBody>
          <a:bodyPr>
            <a:prstTxWarp prst="textDoubleWave1">
              <a:avLst>
                <a:gd name="adj1" fmla="val 12500"/>
                <a:gd name="adj2" fmla="val 0"/>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МАДОУ «Детский </a:t>
            </a:r>
            <a:r>
              <a:rPr lang="ru-RU"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сад </a:t>
            </a:r>
            <a:r>
              <a:rPr lang="ru-RU" b="1" dirty="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 </a:t>
            </a:r>
            <a:r>
              <a:rPr lang="ru-RU"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  13 г. Сосногорска»</a:t>
            </a:r>
            <a:endParaRPr lang="ru-RU" b="1" dirty="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endParaRPr>
          </a:p>
        </p:txBody>
      </p:sp>
      <p:pic>
        <p:nvPicPr>
          <p:cNvPr id="8" name="Рисунок 7" descr="83356878_large_oillica.gif"/>
          <p:cNvPicPr>
            <a:picLocks noChangeAspect="1"/>
          </p:cNvPicPr>
          <p:nvPr/>
        </p:nvPicPr>
        <p:blipFill>
          <a:blip r:embed="rId2" cstate="email"/>
          <a:stretch>
            <a:fillRect/>
          </a:stretch>
        </p:blipFill>
        <p:spPr>
          <a:xfrm>
            <a:off x="7042087" y="188640"/>
            <a:ext cx="2101913" cy="1886314"/>
          </a:xfrm>
          <a:prstGeom prst="rect">
            <a:avLst/>
          </a:prstGeom>
        </p:spPr>
      </p:pic>
      <p:sp>
        <p:nvSpPr>
          <p:cNvPr id="5" name="Прямоугольник 4"/>
          <p:cNvSpPr/>
          <p:nvPr/>
        </p:nvSpPr>
        <p:spPr>
          <a:xfrm>
            <a:off x="1547664" y="5877272"/>
            <a:ext cx="6048672" cy="646331"/>
          </a:xfrm>
          <a:prstGeom prst="rect">
            <a:avLst/>
          </a:prstGeom>
        </p:spPr>
        <p:txBody>
          <a:bodyPr wrap="square">
            <a:spAutoFit/>
          </a:bodyPr>
          <a:lstStyle/>
          <a:p>
            <a:r>
              <a:rPr lang="ru-RU" sz="36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Воспитатель: </a:t>
            </a:r>
            <a:r>
              <a:rPr lang="ru-RU" sz="36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Бронских И.В.</a:t>
            </a:r>
            <a:endParaRPr lang="ru-RU" sz="3600" b="1" dirty="0">
              <a:ln w="12700">
                <a:solidFill>
                  <a:srgbClr val="FF0000"/>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3408"/>
            <a:ext cx="8229600" cy="4896544"/>
          </a:xfrm>
        </p:spPr>
        <p:txBody>
          <a:bodyPr>
            <a:normAutofit/>
          </a:bodyPr>
          <a:lstStyle/>
          <a:p>
            <a:pPr algn="l"/>
            <a:r>
              <a:rPr lang="ru-RU" sz="3800" b="1" dirty="0" smtClean="0">
                <a:solidFill>
                  <a:srgbClr val="FFFF00"/>
                </a:solidFill>
              </a:rPr>
              <a:t>                   </a:t>
            </a:r>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Отпечатки листьев.</a:t>
            </a:r>
            <a:r>
              <a:rPr lang="ru-RU" sz="2400" i="1" dirty="0" smtClean="0"/>
              <a:t/>
            </a:r>
            <a:br>
              <a:rPr lang="ru-RU" sz="2400" i="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фактура, цвет.</a:t>
            </a:r>
            <a:br>
              <a:rPr lang="ru-RU" sz="2400" b="1" i="1" dirty="0" smtClean="0"/>
            </a:br>
            <a:r>
              <a:rPr lang="ru-RU" sz="2400" b="1" u="sng" dirty="0" smtClean="0"/>
              <a:t>Материалы: </a:t>
            </a:r>
            <a:r>
              <a:rPr lang="ru-RU" sz="2400" b="1" i="1" dirty="0" smtClean="0"/>
              <a:t>бумага, листья разных деревьев (желательно опавшие), гуашь, кисти.</a:t>
            </a:r>
            <a:br>
              <a:rPr lang="ru-RU" sz="2400" b="1" i="1" dirty="0" smtClean="0"/>
            </a:br>
            <a:r>
              <a:rPr lang="ru-RU" sz="2400" b="1" u="sng" dirty="0" smtClean="0"/>
              <a:t>Способ  получения  изображения:  </a:t>
            </a:r>
            <a:r>
              <a:rPr lang="ru-RU" sz="2400" b="1" i="1" dirty="0" smtClean="0"/>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r>
              <a:rPr lang="ru-RU" sz="2400" i="1" dirty="0" smtClean="0"/>
              <a:t/>
            </a:r>
            <a:br>
              <a:rPr lang="ru-RU" sz="2400" i="1" dirty="0" smtClean="0"/>
            </a:br>
            <a:endParaRPr lang="ru-RU" sz="2200" i="1" dirty="0"/>
          </a:p>
        </p:txBody>
      </p:sp>
      <p:pic>
        <p:nvPicPr>
          <p:cNvPr id="8195" name="Picture 3"/>
          <p:cNvPicPr>
            <a:picLocks noChangeAspect="1" noChangeArrowheads="1"/>
          </p:cNvPicPr>
          <p:nvPr/>
        </p:nvPicPr>
        <p:blipFill>
          <a:blip r:embed="rId2" cstate="email"/>
          <a:srcRect/>
          <a:stretch>
            <a:fillRect/>
          </a:stretch>
        </p:blipFill>
        <p:spPr bwMode="auto">
          <a:xfrm>
            <a:off x="251520" y="4509120"/>
            <a:ext cx="2916593" cy="1949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6" name="Picture 4"/>
          <p:cNvPicPr>
            <a:picLocks noChangeAspect="1" noChangeArrowheads="1"/>
          </p:cNvPicPr>
          <p:nvPr/>
        </p:nvPicPr>
        <p:blipFill>
          <a:blip r:embed="rId3" cstate="email"/>
          <a:srcRect/>
          <a:stretch>
            <a:fillRect/>
          </a:stretch>
        </p:blipFill>
        <p:spPr bwMode="auto">
          <a:xfrm>
            <a:off x="6228184" y="4509120"/>
            <a:ext cx="2740840"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7" name="Picture 5"/>
          <p:cNvPicPr>
            <a:picLocks noGrp="1" noChangeAspect="1" noChangeArrowheads="1"/>
          </p:cNvPicPr>
          <p:nvPr>
            <p:ph idx="1"/>
          </p:nvPr>
        </p:nvPicPr>
        <p:blipFill>
          <a:blip r:embed="rId4" cstate="email"/>
          <a:srcRect/>
          <a:stretch>
            <a:fillRect/>
          </a:stretch>
        </p:blipFill>
        <p:spPr bwMode="auto">
          <a:xfrm>
            <a:off x="3419872" y="4509120"/>
            <a:ext cx="2592288" cy="1938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032448"/>
          </a:xfrm>
        </p:spPr>
        <p:txBody>
          <a:bodyPr>
            <a:normAutofit fontScale="90000"/>
          </a:bodyPr>
          <a:lstStyle/>
          <a:p>
            <a:pPr algn="l"/>
            <a:r>
              <a:rPr lang="en-US" sz="4000" b="1" dirty="0" smtClean="0"/>
              <a:t>        </a:t>
            </a:r>
            <a:r>
              <a:rPr lang="ru-RU" sz="4200" b="1" dirty="0" smtClean="0">
                <a:ln>
                  <a:solidFill>
                    <a:schemeClr val="tx1"/>
                  </a:solidFill>
                </a:ln>
                <a:solidFill>
                  <a:srgbClr val="FFFF00"/>
                </a:solidFill>
              </a:rPr>
              <a:t>Тычок жесткой полусухой кистью.</a:t>
            </a:r>
            <a:r>
              <a:rPr lang="ru-RU" sz="2400" b="1" dirty="0" smtClean="0"/>
              <a:t/>
            </a:r>
            <a:br>
              <a:rPr lang="ru-RU" sz="2400" b="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Возраст:</a:t>
            </a: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ru-RU" sz="2400" b="1" i="1" dirty="0" smtClean="0"/>
              <a:t>любой.</a:t>
            </a:r>
            <a:br>
              <a:rPr lang="ru-RU" sz="2400" b="1" i="1" dirty="0" smtClean="0"/>
            </a:br>
            <a:r>
              <a:rPr lang="ru-RU" sz="2400" b="1" u="sng"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Средства выразительности:</a:t>
            </a:r>
            <a:r>
              <a:rPr lang="ru-RU" sz="2400" b="1"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 </a:t>
            </a:r>
            <a:r>
              <a:rPr lang="ru-RU" sz="2400" b="1" i="1" dirty="0" smtClean="0"/>
              <a:t>фактурность окраски, цвет.</a:t>
            </a:r>
            <a:br>
              <a:rPr lang="ru-RU" sz="2400" b="1" i="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Материалы: </a:t>
            </a:r>
            <a:r>
              <a:rPr lang="ru-RU" sz="2400" b="1" i="1" dirty="0" smtClean="0"/>
              <a:t>жесткая кисть, гуашь, бумага любого цвета и формата либо вырезанный силуэт пушистого или колючего животного.</a:t>
            </a:r>
            <a:br>
              <a:rPr lang="ru-RU" sz="2400" b="1" i="1" dirty="0" smtClean="0"/>
            </a:br>
            <a:r>
              <a:rPr lang="ru-RU" sz="2400" b="1" u="sng" dirty="0" smtClean="0">
                <a:ln w="12700">
                  <a:solidFill>
                    <a:schemeClr val="tx2">
                      <a:satMod val="155000"/>
                    </a:schemeClr>
                  </a:solidFill>
                  <a:prstDash val="solid"/>
                </a:ln>
                <a:solidFill>
                  <a:srgbClr val="6B44D8"/>
                </a:solidFill>
                <a:effectLst>
                  <a:outerShdw blurRad="41275" dist="20320" dir="1800000" algn="tl" rotWithShape="0">
                    <a:srgbClr val="000000">
                      <a:alpha val="40000"/>
                    </a:srgbClr>
                  </a:outerShdw>
                </a:effectLst>
              </a:rPr>
              <a:t>Способ получения изображения: </a:t>
            </a:r>
            <a:r>
              <a:rPr lang="ru-RU" sz="2400" b="1" i="1" dirty="0" smtClean="0"/>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1800" b="1" dirty="0" smtClean="0"/>
              <a:t/>
            </a:r>
            <a:br>
              <a:rPr lang="ru-RU" sz="1800" b="1" dirty="0" smtClean="0"/>
            </a:br>
            <a:endParaRPr lang="ru-RU" sz="1800" dirty="0"/>
          </a:p>
        </p:txBody>
      </p:sp>
      <p:pic>
        <p:nvPicPr>
          <p:cNvPr id="4098" name="Picture 2"/>
          <p:cNvPicPr>
            <a:picLocks noGrp="1" noChangeAspect="1" noChangeArrowheads="1"/>
          </p:cNvPicPr>
          <p:nvPr>
            <p:ph idx="1"/>
          </p:nvPr>
        </p:nvPicPr>
        <p:blipFill>
          <a:blip r:embed="rId2" cstate="email"/>
          <a:srcRect/>
          <a:stretch>
            <a:fillRect/>
          </a:stretch>
        </p:blipFill>
        <p:spPr bwMode="auto">
          <a:xfrm>
            <a:off x="6732240" y="4365104"/>
            <a:ext cx="1728192" cy="23154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p:cNvPicPr>
            <a:picLocks noChangeAspect="1" noChangeArrowheads="1"/>
          </p:cNvPicPr>
          <p:nvPr/>
        </p:nvPicPr>
        <p:blipFill>
          <a:blip r:embed="rId3" cstate="email"/>
          <a:srcRect/>
          <a:stretch>
            <a:fillRect/>
          </a:stretch>
        </p:blipFill>
        <p:spPr bwMode="auto">
          <a:xfrm>
            <a:off x="2987824" y="4509120"/>
            <a:ext cx="3181350" cy="190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1" name="Picture 5"/>
          <p:cNvPicPr>
            <a:picLocks noChangeAspect="1" noChangeArrowheads="1"/>
          </p:cNvPicPr>
          <p:nvPr/>
        </p:nvPicPr>
        <p:blipFill>
          <a:blip r:embed="rId4" cstate="email"/>
          <a:srcRect/>
          <a:stretch>
            <a:fillRect/>
          </a:stretch>
        </p:blipFill>
        <p:spPr bwMode="auto">
          <a:xfrm>
            <a:off x="755576" y="4365104"/>
            <a:ext cx="1806862" cy="2304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229600" cy="4104456"/>
          </a:xfrm>
        </p:spPr>
        <p:txBody>
          <a:bodyPr>
            <a:noAutofit/>
          </a:bodyPr>
          <a:lstStyle/>
          <a:p>
            <a:pPr algn="l"/>
            <a:r>
              <a:rPr lang="ru-RU" sz="2200" b="1" u="sng" dirty="0" smtClean="0"/>
              <a:t>Возраст: </a:t>
            </a:r>
            <a:r>
              <a:rPr lang="ru-RU" sz="2200" b="1" i="1" dirty="0" smtClean="0"/>
              <a:t>от 2 лет.</a:t>
            </a:r>
            <a:br>
              <a:rPr lang="ru-RU" sz="2200" b="1" i="1" dirty="0" smtClean="0"/>
            </a:br>
            <a:r>
              <a:rPr lang="ru-RU" sz="2200" b="1" u="sng" dirty="0" smtClean="0"/>
              <a:t>Средства выразительности: </a:t>
            </a:r>
            <a:r>
              <a:rPr lang="ru-RU" sz="2200" b="1" i="1" dirty="0" smtClean="0"/>
              <a:t>пятно, фактура, цвет.</a:t>
            </a:r>
            <a:br>
              <a:rPr lang="ru-RU" sz="2200" b="1" i="1" dirty="0" smtClean="0"/>
            </a:br>
            <a:r>
              <a:rPr lang="ru-RU" sz="2200" b="1" u="sng" dirty="0" smtClean="0"/>
              <a:t>Материалы:</a:t>
            </a:r>
            <a:r>
              <a:rPr lang="ru-RU" sz="2200" b="1" i="1" dirty="0" smtClean="0"/>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200" b="1" i="1" dirty="0" smtClean="0"/>
            </a:br>
            <a:r>
              <a:rPr lang="ru-RU" sz="2200" b="1" u="sng" dirty="0" smtClean="0"/>
              <a:t>Способ получения изображения: </a:t>
            </a:r>
            <a:r>
              <a:rPr lang="ru-RU" sz="22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a:t>
            </a:r>
            <a:endParaRPr lang="ru-RU" sz="2200" b="1" i="1" dirty="0"/>
          </a:p>
        </p:txBody>
      </p:sp>
      <p:sp>
        <p:nvSpPr>
          <p:cNvPr id="3" name="Содержимое 2"/>
          <p:cNvSpPr>
            <a:spLocks noGrp="1"/>
          </p:cNvSpPr>
          <p:nvPr>
            <p:ph idx="1"/>
          </p:nvPr>
        </p:nvSpPr>
        <p:spPr>
          <a:xfrm>
            <a:off x="457200" y="5805264"/>
            <a:ext cx="8229600" cy="320899"/>
          </a:xfrm>
        </p:spPr>
        <p:txBody>
          <a:bodyPr>
            <a:normAutofit fontScale="55000" lnSpcReduction="20000"/>
          </a:bodyPr>
          <a:lstStyle/>
          <a:p>
            <a:endParaRPr lang="ru-RU" dirty="0"/>
          </a:p>
        </p:txBody>
      </p:sp>
      <p:sp>
        <p:nvSpPr>
          <p:cNvPr id="9217" name="Rectangle 1"/>
          <p:cNvSpPr>
            <a:spLocks noChangeArrowheads="1"/>
          </p:cNvSpPr>
          <p:nvPr/>
        </p:nvSpPr>
        <p:spPr bwMode="auto">
          <a:xfrm>
            <a:off x="179512" y="260648"/>
            <a:ext cx="871296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3800" b="1" i="1" u="none" strike="noStrike" cap="none" normalizeH="0" baseline="0" dirty="0" smtClean="0">
                <a:ln>
                  <a:solidFill>
                    <a:schemeClr val="tx1"/>
                  </a:solidFill>
                </a:ln>
                <a:solidFill>
                  <a:srgbClr val="000000"/>
                </a:solidFill>
                <a:effectLst/>
                <a:latin typeface="Arial" pitchFamily="34" charset="0"/>
                <a:ea typeface="Times New Roman" pitchFamily="18" charset="0"/>
                <a:cs typeface="Arial" pitchFamily="34" charset="0"/>
              </a:rPr>
              <a:t>  </a:t>
            </a: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Тампонирование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ватными палочками, карандашом</a:t>
            </a:r>
            <a:endParaRPr kumimoji="0" lang="ru-RU" sz="3800" b="1" i="0"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Рисунок 5" descr="P1140196.JPG"/>
          <p:cNvPicPr>
            <a:picLocks noChangeAspect="1"/>
          </p:cNvPicPr>
          <p:nvPr/>
        </p:nvPicPr>
        <p:blipFill>
          <a:blip r:embed="rId2" cstate="email"/>
          <a:srcRect/>
          <a:stretch>
            <a:fillRect/>
          </a:stretch>
        </p:blipFill>
        <p:spPr bwMode="auto">
          <a:xfrm>
            <a:off x="6948264" y="4437112"/>
            <a:ext cx="1656184" cy="22082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218" name="Picture 2"/>
          <p:cNvPicPr>
            <a:picLocks noChangeAspect="1" noChangeArrowheads="1"/>
          </p:cNvPicPr>
          <p:nvPr/>
        </p:nvPicPr>
        <p:blipFill>
          <a:blip r:embed="rId3" cstate="email"/>
          <a:srcRect/>
          <a:stretch>
            <a:fillRect/>
          </a:stretch>
        </p:blipFill>
        <p:spPr bwMode="auto">
          <a:xfrm>
            <a:off x="3635896" y="4797152"/>
            <a:ext cx="2664296" cy="1753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S6002900.JPG"/>
          <p:cNvPicPr/>
          <p:nvPr/>
        </p:nvPicPr>
        <p:blipFill>
          <a:blip r:embed="rId4" cstate="email"/>
          <a:stretch>
            <a:fillRect/>
          </a:stretch>
        </p:blipFill>
        <p:spPr>
          <a:xfrm>
            <a:off x="467544" y="4869160"/>
            <a:ext cx="2592288" cy="1656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4666530"/>
          </a:xfrm>
        </p:spPr>
        <p:txBody>
          <a:bodyPr>
            <a:normAutofit fontScale="90000"/>
          </a:bodyPr>
          <a:lstStyle/>
          <a:p>
            <a:pPr algn="l"/>
            <a:r>
              <a:rPr lang="ru-RU" sz="4200" b="1" dirty="0" smtClean="0">
                <a:solidFill>
                  <a:srgbClr val="FFFF00"/>
                </a:solidFill>
              </a:rPr>
              <a:t>   </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Восковые мелки (свеча) + акварель.</a:t>
            </a:r>
            <a:r>
              <a:rPr lang="ru-RU" sz="2400" b="1" dirty="0" smtClean="0"/>
              <a:t/>
            </a:r>
            <a:br>
              <a:rPr lang="ru-RU" sz="2400" b="1" dirty="0" smtClean="0"/>
            </a:br>
            <a:r>
              <a:rPr lang="ru-RU" sz="2300" b="1" u="sng" dirty="0" smtClean="0"/>
              <a:t>Возраст: </a:t>
            </a:r>
            <a:r>
              <a:rPr lang="ru-RU" sz="2300" b="1" i="1" dirty="0" smtClean="0"/>
              <a:t>от четырех лет.</a:t>
            </a:r>
            <a:br>
              <a:rPr lang="ru-RU" sz="2300" b="1" i="1" dirty="0" smtClean="0"/>
            </a:br>
            <a:r>
              <a:rPr lang="ru-RU" sz="2300" b="1" u="sng" dirty="0" smtClean="0"/>
              <a:t>Средства выразительности: </a:t>
            </a:r>
            <a:r>
              <a:rPr lang="ru-RU" sz="2300" b="1" i="1" dirty="0" smtClean="0"/>
              <a:t>цвет, линия, пятно, фактура. </a:t>
            </a:r>
            <a:r>
              <a:rPr lang="ru-RU" sz="2300" b="1" u="sng" dirty="0" smtClean="0"/>
              <a:t>Материалы:</a:t>
            </a:r>
            <a:r>
              <a:rPr lang="ru-RU" sz="2300" b="1" i="1" dirty="0" smtClean="0"/>
              <a:t> восковые мелки, плотная белая бумага, акварель, кисти. </a:t>
            </a:r>
            <a:br>
              <a:rPr lang="ru-RU" sz="2300" b="1" i="1" dirty="0" smtClean="0"/>
            </a:br>
            <a:r>
              <a:rPr lang="ru-RU" sz="2300" b="1" u="sng" dirty="0" smtClean="0"/>
              <a:t>Способ получения изображения: </a:t>
            </a:r>
            <a:r>
              <a:rPr lang="ru-RU" sz="2300" b="1" i="1" dirty="0" smtClean="0"/>
              <a:t>ребенок рисует восковыми мелками на белой бумаге. Затем закрашивает лист акварелью в один или несколько цветов. Рисунок мелками остается </a:t>
            </a:r>
            <a:r>
              <a:rPr lang="ru-RU" sz="2300" b="1" i="1" dirty="0" err="1" smtClean="0"/>
              <a:t>незакрашенным</a:t>
            </a:r>
            <a:r>
              <a:rPr lang="ru-RU" sz="2300" b="1" i="1" dirty="0" smtClean="0"/>
              <a:t>.</a:t>
            </a:r>
            <a:br>
              <a:rPr lang="ru-RU" sz="2300" b="1" i="1" dirty="0" smtClean="0"/>
            </a:br>
            <a:r>
              <a:rPr lang="ru-RU" sz="2300" b="1" i="1" dirty="0" smtClean="0"/>
              <a:t>Свеча + акварель Возраст: от четырех лет.</a:t>
            </a:r>
            <a:br>
              <a:rPr lang="ru-RU" sz="2300" b="1" i="1" dirty="0" smtClean="0"/>
            </a:br>
            <a:r>
              <a:rPr lang="ru-RU" sz="2300" b="1" u="sng" dirty="0" smtClean="0"/>
              <a:t>Средства выразительности: </a:t>
            </a:r>
            <a:r>
              <a:rPr lang="ru-RU" sz="2300" b="1" i="1" dirty="0" smtClean="0"/>
              <a:t>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a:t>
            </a:r>
            <a:r>
              <a:rPr lang="ru-RU" sz="2400" b="1" dirty="0" smtClean="0"/>
              <a:t/>
            </a:r>
            <a:br>
              <a:rPr lang="ru-RU" sz="2400" b="1" dirty="0" smtClean="0"/>
            </a:br>
            <a:endParaRPr lang="ru-RU" sz="2200" dirty="0"/>
          </a:p>
        </p:txBody>
      </p:sp>
      <p:pic>
        <p:nvPicPr>
          <p:cNvPr id="4" name="Содержимое 3" descr="P1140453.JPG"/>
          <p:cNvPicPr>
            <a:picLocks noGrp="1" noChangeAspect="1"/>
          </p:cNvPicPr>
          <p:nvPr>
            <p:ph idx="1"/>
          </p:nvPr>
        </p:nvPicPr>
        <p:blipFill>
          <a:blip r:embed="rId2" cstate="email"/>
          <a:srcRect/>
          <a:stretch>
            <a:fillRect/>
          </a:stretch>
        </p:blipFill>
        <p:spPr bwMode="auto">
          <a:xfrm>
            <a:off x="755576" y="4797152"/>
            <a:ext cx="1369166" cy="1916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209.JPG"/>
          <p:cNvPicPr>
            <a:picLocks noChangeAspect="1"/>
          </p:cNvPicPr>
          <p:nvPr/>
        </p:nvPicPr>
        <p:blipFill>
          <a:blip r:embed="rId3" cstate="email"/>
          <a:srcRect/>
          <a:stretch>
            <a:fillRect/>
          </a:stretch>
        </p:blipFill>
        <p:spPr bwMode="auto">
          <a:xfrm>
            <a:off x="3347864" y="4869160"/>
            <a:ext cx="2892609" cy="18246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454.JPG"/>
          <p:cNvPicPr>
            <a:picLocks noChangeAspect="1"/>
          </p:cNvPicPr>
          <p:nvPr/>
        </p:nvPicPr>
        <p:blipFill>
          <a:blip r:embed="rId4" cstate="email"/>
          <a:srcRect/>
          <a:stretch>
            <a:fillRect/>
          </a:stretch>
        </p:blipFill>
        <p:spPr bwMode="auto">
          <a:xfrm>
            <a:off x="7308304" y="4581128"/>
            <a:ext cx="1440284" cy="20876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4666530"/>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Монотипия предметная.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пятно, цвет, симметрия.</a:t>
            </a:r>
            <a:br>
              <a:rPr lang="ru-RU" sz="2400" b="1" i="1" dirty="0" smtClean="0"/>
            </a:br>
            <a:r>
              <a:rPr lang="ru-RU" sz="2400" b="1" u="sng" dirty="0" smtClean="0"/>
              <a:t>Материалы:</a:t>
            </a:r>
            <a:r>
              <a:rPr lang="ru-RU" sz="2400" b="1" i="1" dirty="0" smtClean="0"/>
              <a:t> плотная бумага любого цвета, кисти, гуашь или акварель.</a:t>
            </a:r>
            <a:br>
              <a:rPr lang="ru-RU" sz="2400" b="1" i="1" dirty="0" smtClean="0"/>
            </a:br>
            <a:r>
              <a:rPr lang="ru-RU" sz="2400" b="1" u="sng" dirty="0" smtClean="0"/>
              <a:t>Способ получения изображения: </a:t>
            </a:r>
            <a:r>
              <a:rPr lang="ru-RU" sz="2400" b="1" i="1" dirty="0" smtClean="0"/>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r>
              <a:rPr lang="ru-RU" sz="2400" b="1" dirty="0" smtClean="0"/>
              <a:t/>
            </a:r>
            <a:br>
              <a:rPr lang="ru-RU" sz="2400" b="1" dirty="0" smtClean="0"/>
            </a:br>
            <a:endParaRPr lang="ru-RU" sz="2200" dirty="0"/>
          </a:p>
        </p:txBody>
      </p:sp>
      <p:pic>
        <p:nvPicPr>
          <p:cNvPr id="10242" name="Picture 2"/>
          <p:cNvPicPr>
            <a:picLocks noChangeAspect="1" noChangeArrowheads="1"/>
          </p:cNvPicPr>
          <p:nvPr/>
        </p:nvPicPr>
        <p:blipFill>
          <a:blip r:embed="rId2" cstate="email"/>
          <a:srcRect/>
          <a:stretch>
            <a:fillRect/>
          </a:stretch>
        </p:blipFill>
        <p:spPr bwMode="auto">
          <a:xfrm>
            <a:off x="467544" y="4653136"/>
            <a:ext cx="2730003" cy="1925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4" name="Picture 4"/>
          <p:cNvPicPr>
            <a:picLocks noChangeAspect="1" noChangeArrowheads="1"/>
          </p:cNvPicPr>
          <p:nvPr/>
        </p:nvPicPr>
        <p:blipFill>
          <a:blip r:embed="rId3" cstate="email"/>
          <a:srcRect/>
          <a:stretch>
            <a:fillRect/>
          </a:stretch>
        </p:blipFill>
        <p:spPr bwMode="auto">
          <a:xfrm>
            <a:off x="3779912" y="4437112"/>
            <a:ext cx="1656184" cy="2111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4" cstate="email"/>
          <a:srcRect/>
          <a:stretch>
            <a:fillRect/>
          </a:stretch>
        </p:blipFill>
        <p:spPr bwMode="auto">
          <a:xfrm>
            <a:off x="5940152" y="4581128"/>
            <a:ext cx="2520280" cy="1890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170586"/>
          </a:xfrm>
        </p:spPr>
        <p:txBody>
          <a:bodyPr>
            <a:normAutofit fontScale="90000"/>
          </a:bodyPr>
          <a:lstStyle/>
          <a:p>
            <a:pPr algn="l"/>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Монотипия пейзажная</a:t>
            </a:r>
            <a:r>
              <a:rPr lang="ru-RU" sz="2200" dirty="0" smtClean="0"/>
              <a:t/>
            </a:r>
            <a:br>
              <a:rPr lang="ru-RU" sz="2200" dirty="0" smtClean="0"/>
            </a:br>
            <a:r>
              <a:rPr lang="ru-RU" sz="2200" b="1" u="sng" dirty="0" smtClean="0"/>
              <a:t>Возраст:</a:t>
            </a:r>
            <a:r>
              <a:rPr lang="ru-RU" sz="2200" b="1" i="1" dirty="0" smtClean="0"/>
              <a:t> от 6 лет </a:t>
            </a:r>
            <a:br>
              <a:rPr lang="ru-RU" sz="2200" b="1" i="1" dirty="0" smtClean="0"/>
            </a:br>
            <a:r>
              <a:rPr lang="ru-RU" sz="2200" b="1" u="sng" dirty="0" smtClean="0"/>
              <a:t>Средства выразительности: </a:t>
            </a:r>
            <a:r>
              <a:rPr lang="ru-RU" sz="2200" b="1" i="1" dirty="0" smtClean="0"/>
              <a:t>пятно, тон, вертикальная симметрия, изображение пространства в композиции. </a:t>
            </a:r>
            <a:br>
              <a:rPr lang="ru-RU" sz="2200" b="1" i="1" dirty="0" smtClean="0"/>
            </a:br>
            <a:r>
              <a:rPr lang="ru-RU" sz="2200" b="1" u="sng" dirty="0" smtClean="0"/>
              <a:t>Материалы:</a:t>
            </a:r>
            <a:r>
              <a:rPr lang="ru-RU" sz="2200" b="1" i="1" dirty="0" smtClean="0"/>
              <a:t> бумага, кисти, гуашь либо акварель, влажная губка, кафельная плитка. </a:t>
            </a:r>
            <a:br>
              <a:rPr lang="ru-RU" sz="2200" b="1" i="1" dirty="0" smtClean="0"/>
            </a:br>
            <a:r>
              <a:rPr lang="ru-RU" sz="2200" b="1" u="sng" dirty="0" smtClean="0"/>
              <a:t>Способ получения изображения: </a:t>
            </a:r>
            <a:r>
              <a:rPr lang="ru-RU" sz="2200" b="1" i="1" dirty="0" smtClean="0"/>
              <a:t>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a:t>
            </a:r>
            <a:r>
              <a:rPr lang="ru-RU" b="1" i="1" dirty="0" smtClean="0"/>
              <a:t/>
            </a:r>
            <a:br>
              <a:rPr lang="ru-RU" b="1" i="1" dirty="0" smtClean="0"/>
            </a:br>
            <a:endParaRPr lang="ru-RU" b="1" i="1" dirty="0"/>
          </a:p>
        </p:txBody>
      </p:sp>
      <p:pic>
        <p:nvPicPr>
          <p:cNvPr id="5122" name="Picture 2"/>
          <p:cNvPicPr>
            <a:picLocks noGrp="1" noChangeAspect="1" noChangeArrowheads="1"/>
          </p:cNvPicPr>
          <p:nvPr>
            <p:ph idx="1"/>
          </p:nvPr>
        </p:nvPicPr>
        <p:blipFill>
          <a:blip r:embed="rId2" cstate="email"/>
          <a:srcRect/>
          <a:stretch>
            <a:fillRect/>
          </a:stretch>
        </p:blipFill>
        <p:spPr bwMode="auto">
          <a:xfrm>
            <a:off x="4932040" y="5229200"/>
            <a:ext cx="1584176" cy="16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3" name="Picture 3"/>
          <p:cNvPicPr>
            <a:picLocks noChangeAspect="1" noChangeArrowheads="1"/>
          </p:cNvPicPr>
          <p:nvPr/>
        </p:nvPicPr>
        <p:blipFill>
          <a:blip r:embed="rId3" cstate="email"/>
          <a:srcRect/>
          <a:stretch>
            <a:fillRect/>
          </a:stretch>
        </p:blipFill>
        <p:spPr bwMode="auto">
          <a:xfrm>
            <a:off x="1259632" y="5157192"/>
            <a:ext cx="2088232" cy="1566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fontScale="90000"/>
          </a:bodyPr>
          <a:lstStyle/>
          <a:p>
            <a:pPr algn="l"/>
            <a:r>
              <a:rPr lang="ru-RU" sz="4200" b="1" dirty="0" smtClean="0">
                <a:solidFill>
                  <a:srgbClr val="FFFF00"/>
                </a:solidFill>
              </a:rPr>
              <a:t>          </a:t>
            </a:r>
            <a:r>
              <a:rPr lang="ru-RU" sz="42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Кляксография</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обычная.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a:t>
            </a:r>
            <a:r>
              <a:rPr lang="ru-RU" sz="2400" b="1" i="1" dirty="0" smtClean="0"/>
              <a:t>: пятно.</a:t>
            </a:r>
            <a:br>
              <a:rPr lang="ru-RU" sz="2400" b="1" i="1" dirty="0" smtClean="0"/>
            </a:br>
            <a:r>
              <a:rPr lang="ru-RU" sz="2400" b="1" u="sng" dirty="0" smtClean="0"/>
              <a:t>Материалы: </a:t>
            </a:r>
            <a:r>
              <a:rPr lang="ru-RU" sz="2400" b="1" i="1" dirty="0" smtClean="0"/>
              <a:t>бумага, тушь либо жидко разведенная гуашь в мисочке, пластиковая ложечка.</a:t>
            </a:r>
            <a:br>
              <a:rPr lang="ru-RU" sz="2400" b="1" i="1" dirty="0" smtClean="0"/>
            </a:br>
            <a:r>
              <a:rPr lang="ru-RU" sz="2400" b="1" i="1" dirty="0" smtClean="0"/>
              <a:t> </a:t>
            </a:r>
            <a:r>
              <a:rPr lang="ru-RU" sz="2400" b="1" u="sng" dirty="0" smtClean="0"/>
              <a:t>Способ получения изображения: </a:t>
            </a:r>
            <a:r>
              <a:rPr lang="ru-RU" sz="2400" b="1" i="1" dirty="0" smtClean="0"/>
              <a:t>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r>
              <a:rPr lang="ru-RU" sz="2400" b="1" dirty="0" smtClean="0"/>
              <a:t/>
            </a:r>
            <a:br>
              <a:rPr lang="ru-RU" sz="2400" b="1" dirty="0" smtClean="0"/>
            </a:br>
            <a:endParaRPr lang="ru-RU" sz="2200" dirty="0"/>
          </a:p>
        </p:txBody>
      </p:sp>
      <p:pic>
        <p:nvPicPr>
          <p:cNvPr id="4" name="Picture 7" descr="Рисунок11"/>
          <p:cNvPicPr>
            <a:picLocks noGrp="1" noChangeAspect="1" noChangeArrowheads="1"/>
          </p:cNvPicPr>
          <p:nvPr>
            <p:ph idx="1"/>
          </p:nvPr>
        </p:nvPicPr>
        <p:blipFill>
          <a:blip r:embed="rId2" cstate="email"/>
          <a:srcRect/>
          <a:stretch>
            <a:fillRect/>
          </a:stretch>
        </p:blipFill>
        <p:spPr bwMode="auto">
          <a:xfrm>
            <a:off x="3347864" y="4869160"/>
            <a:ext cx="2304256" cy="1732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8" descr="655"/>
          <p:cNvPicPr>
            <a:picLocks noChangeAspect="1" noChangeArrowheads="1"/>
          </p:cNvPicPr>
          <p:nvPr/>
        </p:nvPicPr>
        <p:blipFill>
          <a:blip r:embed="rId3" cstate="email"/>
          <a:srcRect/>
          <a:stretch>
            <a:fillRect/>
          </a:stretch>
        </p:blipFill>
        <p:spPr bwMode="auto">
          <a:xfrm>
            <a:off x="827584" y="4869160"/>
            <a:ext cx="1800225" cy="1800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4" descr="0_b913_f03e3ef2_L"/>
          <p:cNvPicPr>
            <a:picLocks noChangeAspect="1" noChangeArrowheads="1"/>
          </p:cNvPicPr>
          <p:nvPr/>
        </p:nvPicPr>
        <p:blipFill>
          <a:blip r:embed="rId4" cstate="email"/>
          <a:srcRect/>
          <a:stretch>
            <a:fillRect/>
          </a:stretch>
        </p:blipFill>
        <p:spPr bwMode="auto">
          <a:xfrm>
            <a:off x="6300192" y="4797152"/>
            <a:ext cx="1696445" cy="18725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2400" b="1" dirty="0" smtClean="0"/>
              <a:t/>
            </a:r>
            <a:br>
              <a:rPr lang="ru-RU" sz="2400" b="1" dirty="0" smtClean="0"/>
            </a:br>
            <a:endParaRPr lang="ru-RU" sz="2200" dirty="0"/>
          </a:p>
        </p:txBody>
      </p:sp>
      <p:pic>
        <p:nvPicPr>
          <p:cNvPr id="8"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 name="Содержимое 8"/>
          <p:cNvSpPr>
            <a:spLocks noGrp="1"/>
          </p:cNvSpPr>
          <p:nvPr>
            <p:ph idx="1"/>
          </p:nvPr>
        </p:nvSpPr>
        <p:spPr>
          <a:xfrm>
            <a:off x="457200" y="5877272"/>
            <a:ext cx="8229600" cy="248891"/>
          </a:xfrm>
        </p:spPr>
        <p:txBody>
          <a:bodyPr>
            <a:normAutofit fontScale="32500" lnSpcReduction="20000"/>
          </a:bodyPr>
          <a:lstStyle/>
          <a:p>
            <a:endParaRPr lang="ru-RU" dirty="0"/>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2400" b="1" dirty="0" smtClean="0"/>
              <a:t/>
            </a:r>
            <a:br>
              <a:rPr lang="ru-RU" sz="2400" b="1" dirty="0" smtClean="0"/>
            </a:br>
            <a:endParaRPr lang="ru-RU" sz="2200" dirty="0"/>
          </a:p>
        </p:txBody>
      </p:sp>
      <p:sp>
        <p:nvSpPr>
          <p:cNvPr id="9" name="Содержимое 8"/>
          <p:cNvSpPr>
            <a:spLocks noGrp="1"/>
          </p:cNvSpPr>
          <p:nvPr>
            <p:ph idx="1"/>
          </p:nvPr>
        </p:nvSpPr>
        <p:spPr>
          <a:xfrm>
            <a:off x="457200" y="5877272"/>
            <a:ext cx="8229600" cy="248891"/>
          </a:xfrm>
        </p:spPr>
        <p:txBody>
          <a:bodyPr>
            <a:normAutofit fontScale="32500" lnSpcReduction="20000"/>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4"/>
            <a:ext cx="6984776" cy="3096344"/>
          </a:xfrm>
        </p:spPr>
        <p:txBody>
          <a:bodyPr>
            <a:normAutofit fontScale="92500" lnSpcReduction="20000"/>
          </a:bodyPr>
          <a:lstStyle/>
          <a:p>
            <a:pPr>
              <a:buNone/>
              <a:defRPr/>
            </a:pPr>
            <a:r>
              <a:rPr lang="ru-RU" b="1" i="1" dirty="0" smtClean="0">
                <a:solidFill>
                  <a:srgbClr val="FFFF00"/>
                </a:solidFill>
                <a:latin typeface="Segoe Print" pitchFamily="2" charset="0"/>
                <a:cs typeface="Angsana New" pitchFamily="18" charset="-34"/>
              </a:rPr>
              <a:t>«… Это правда! </a:t>
            </a:r>
          </a:p>
          <a:p>
            <a:pPr>
              <a:buNone/>
              <a:defRPr/>
            </a:pPr>
            <a:r>
              <a:rPr lang="ru-RU" b="1" i="1" dirty="0" smtClean="0">
                <a:solidFill>
                  <a:srgbClr val="FFFF00"/>
                </a:solidFill>
                <a:latin typeface="Segoe Print" pitchFamily="2" charset="0"/>
                <a:cs typeface="Angsana New" pitchFamily="18" charset="-34"/>
              </a:rPr>
              <a:t>Ну чего же тут скрывать? </a:t>
            </a:r>
          </a:p>
          <a:p>
            <a:pPr>
              <a:buNone/>
              <a:defRPr/>
            </a:pPr>
            <a:r>
              <a:rPr lang="ru-RU" b="1" i="1" dirty="0" smtClean="0">
                <a:solidFill>
                  <a:srgbClr val="66FF33"/>
                </a:solidFill>
                <a:latin typeface="Segoe Print" pitchFamily="2" charset="0"/>
                <a:cs typeface="Angsana New" pitchFamily="18" charset="-34"/>
              </a:rPr>
              <a:t>Дети любят, очень любят рисовать! </a:t>
            </a:r>
          </a:p>
          <a:p>
            <a:pPr>
              <a:buNone/>
              <a:defRPr/>
            </a:pPr>
            <a:r>
              <a:rPr lang="ru-RU" b="1" i="1" dirty="0" smtClean="0">
                <a:solidFill>
                  <a:srgbClr val="3333CC"/>
                </a:solidFill>
                <a:latin typeface="Segoe Print" pitchFamily="2" charset="0"/>
                <a:cs typeface="Angsana New" pitchFamily="18" charset="-34"/>
              </a:rPr>
              <a:t>На бумаге, на асфальте, на стене. </a:t>
            </a:r>
          </a:p>
          <a:p>
            <a:pPr>
              <a:buNone/>
              <a:defRPr/>
            </a:pPr>
            <a:r>
              <a:rPr lang="ru-RU" b="1" i="1" dirty="0" smtClean="0">
                <a:solidFill>
                  <a:srgbClr val="CC3399"/>
                </a:solidFill>
                <a:latin typeface="Segoe Print" pitchFamily="2" charset="0"/>
                <a:cs typeface="Angsana New" pitchFamily="18" charset="-34"/>
              </a:rPr>
              <a:t>И в трамвае на окне….»                         </a:t>
            </a:r>
          </a:p>
          <a:p>
            <a:endParaRPr lang="ru-RU" dirty="0"/>
          </a:p>
        </p:txBody>
      </p:sp>
      <p:pic>
        <p:nvPicPr>
          <p:cNvPr id="1029" name="Picture 5"/>
          <p:cNvPicPr>
            <a:picLocks noChangeAspect="1" noChangeArrowheads="1"/>
          </p:cNvPicPr>
          <p:nvPr/>
        </p:nvPicPr>
        <p:blipFill>
          <a:blip r:embed="rId2" cstate="email"/>
          <a:srcRect/>
          <a:stretch>
            <a:fillRect/>
          </a:stretch>
        </p:blipFill>
        <p:spPr bwMode="auto">
          <a:xfrm>
            <a:off x="3779912" y="4149080"/>
            <a:ext cx="1555837" cy="2232915"/>
          </a:xfrm>
          <a:prstGeom prst="rect">
            <a:avLst/>
          </a:prstGeom>
          <a:ln w="228600" cap="sq" cmpd="thickThin">
            <a:solidFill>
              <a:srgbClr val="000000"/>
            </a:solidFill>
            <a:prstDash val="solid"/>
            <a:miter lim="800000"/>
          </a:ln>
          <a:effectLst>
            <a:innerShdw blurRad="76200">
              <a:srgbClr val="000000"/>
            </a:innerShdw>
          </a:effectLst>
        </p:spPr>
      </p:pic>
      <p:pic>
        <p:nvPicPr>
          <p:cNvPr id="7" name="Рисунок 6" descr="83356878_large_oillica.gif"/>
          <p:cNvPicPr>
            <a:picLocks noChangeAspect="1"/>
          </p:cNvPicPr>
          <p:nvPr/>
        </p:nvPicPr>
        <p:blipFill>
          <a:blip r:embed="rId3" cstate="email"/>
          <a:stretch>
            <a:fillRect/>
          </a:stretch>
        </p:blipFill>
        <p:spPr>
          <a:xfrm>
            <a:off x="6804248" y="332656"/>
            <a:ext cx="2101913" cy="1886314"/>
          </a:xfrm>
          <a:prstGeom prst="rect">
            <a:avLst/>
          </a:prstGeom>
        </p:spPr>
      </p:pic>
      <p:pic>
        <p:nvPicPr>
          <p:cNvPr id="8194" name="Picture 2" descr="O:\Рабочий стол\Люба\фото\рисунки\DSCF0717.jpg"/>
          <p:cNvPicPr>
            <a:picLocks noChangeAspect="1" noChangeArrowheads="1"/>
          </p:cNvPicPr>
          <p:nvPr/>
        </p:nvPicPr>
        <p:blipFill>
          <a:blip r:embed="rId4" cstate="email"/>
          <a:srcRect/>
          <a:stretch>
            <a:fillRect/>
          </a:stretch>
        </p:blipFill>
        <p:spPr bwMode="auto">
          <a:xfrm>
            <a:off x="395536" y="4293097"/>
            <a:ext cx="2448272" cy="1944216"/>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3" descr="O:\Рабочий стол\Люба\фото\рисунки\DSCF6629.jpg"/>
          <p:cNvPicPr>
            <a:picLocks noChangeAspect="1" noChangeArrowheads="1"/>
          </p:cNvPicPr>
          <p:nvPr/>
        </p:nvPicPr>
        <p:blipFill>
          <a:blip r:embed="rId5" cstate="email"/>
          <a:srcRect/>
          <a:stretch>
            <a:fillRect/>
          </a:stretch>
        </p:blipFill>
        <p:spPr bwMode="auto">
          <a:xfrm>
            <a:off x="6012160" y="4077072"/>
            <a:ext cx="2688298" cy="201622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rPr>
              <a:t>Рисование с использованием нетрадиционной техники – </a:t>
            </a:r>
            <a:endParaRPr lang="ru-RU" b="1"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endParaRPr>
          </a:p>
        </p:txBody>
      </p:sp>
      <p:sp>
        <p:nvSpPr>
          <p:cNvPr id="3" name="Содержимое 2"/>
          <p:cNvSpPr>
            <a:spLocks noGrp="1"/>
          </p:cNvSpPr>
          <p:nvPr>
            <p:ph idx="1"/>
          </p:nvPr>
        </p:nvSpPr>
        <p:spPr/>
        <p:txBody>
          <a:bodyPr/>
          <a:lstStyle/>
          <a:p>
            <a:pPr>
              <a:buNone/>
            </a:pPr>
            <a:r>
              <a:rPr lang="en-US" dirty="0" smtClean="0">
                <a:solidFill>
                  <a:srgbClr val="00B050"/>
                </a:solidFill>
                <a:effectLst>
                  <a:outerShdw blurRad="38100" dist="38100" dir="2700000" algn="tl">
                    <a:srgbClr val="000000">
                      <a:alpha val="43137"/>
                    </a:srgbClr>
                  </a:outerShdw>
                </a:effectLst>
                <a:latin typeface="Comic Sans MS" pitchFamily="66" charset="0"/>
              </a:rPr>
              <a:t>  </a:t>
            </a:r>
            <a:r>
              <a:rPr lang="ru-RU" b="1" dirty="0" smtClean="0">
                <a:ln w="12700">
                  <a:solidFill>
                    <a:schemeClr val="tx1"/>
                  </a:solidFill>
                  <a:prstDash val="solid"/>
                </a:ln>
                <a:solidFill>
                  <a:srgbClr val="0033CC"/>
                </a:solidFill>
                <a:effectLst>
                  <a:outerShdw blurRad="41275" dist="20320" dir="1800000" algn="tl" rotWithShape="0">
                    <a:srgbClr val="000000">
                      <a:alpha val="40000"/>
                    </a:srgbClr>
                  </a:outerShdw>
                </a:effectLst>
                <a:latin typeface="Segoe Print" pitchFamily="2" charset="0"/>
              </a:rPr>
              <a:t>это рисование направленное на умение отходить от стандарта. Главное условие: самостоятельно мыслить и получение неограниченных возможностей выразить в рисунке свои чувства и мысли, погрузиться в удивительный мир творчества.</a:t>
            </a:r>
            <a:endParaRPr lang="ru-RU" dirty="0" smtClean="0">
              <a:ln w="12700">
                <a:solidFill>
                  <a:schemeClr val="tx1"/>
                </a:solidFill>
                <a:prstDash val="solid"/>
              </a:ln>
              <a:solidFill>
                <a:srgbClr val="0033CC"/>
              </a:solidFill>
              <a:effectLst>
                <a:outerShdw blurRad="38100" dist="38100" dir="2700000" algn="tl">
                  <a:srgbClr val="000000">
                    <a:alpha val="43137"/>
                  </a:srgbClr>
                </a:outerShdw>
              </a:effectLst>
              <a:latin typeface="Segoe Print" pitchFamily="2" charset="0"/>
            </a:endParaRP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Применение нетрадиционных техник </a:t>
            </a:r>
            <a:r>
              <a:rPr lang="ru-RU"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изодеятельности</a:t>
            </a:r>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a:t>
            </a:r>
            <a:r>
              <a:rPr lang="ru-RU" dirty="0" smtClean="0">
                <a:solidFill>
                  <a:srgbClr val="FFFF00"/>
                </a:solidFill>
              </a:rPr>
              <a:t/>
            </a:r>
            <a:br>
              <a:rPr lang="ru-RU" dirty="0" smtClean="0">
                <a:solidFill>
                  <a:srgbClr val="FFFF00"/>
                </a:solidFill>
              </a:rPr>
            </a:br>
            <a:endParaRPr lang="ru-RU" dirty="0"/>
          </a:p>
        </p:txBody>
      </p:sp>
      <p:sp>
        <p:nvSpPr>
          <p:cNvPr id="3" name="Содержимое 2"/>
          <p:cNvSpPr>
            <a:spLocks noGrp="1"/>
          </p:cNvSpPr>
          <p:nvPr>
            <p:ph idx="1"/>
          </p:nvPr>
        </p:nvSpPr>
        <p:spPr>
          <a:xfrm>
            <a:off x="755576" y="1340768"/>
            <a:ext cx="8229600" cy="5256584"/>
          </a:xfrm>
        </p:spPr>
        <p:txBody>
          <a:bodyPr>
            <a:normAutofit fontScale="32500" lnSpcReduction="20000"/>
          </a:bodyPr>
          <a:lstStyle/>
          <a:p>
            <a:pPr lvl="0"/>
            <a:r>
              <a:rPr lang="ru-RU" sz="7400" b="1" dirty="0" smtClean="0"/>
              <a:t>способствует обогащению знаний и представлений детей о предметах и их использовании, материалах, их свойствах, способах применения;</a:t>
            </a:r>
          </a:p>
          <a:p>
            <a:pPr lvl="0"/>
            <a:r>
              <a:rPr lang="ru-RU" sz="7400" b="1" dirty="0" smtClean="0"/>
              <a:t>стимулирует положительную мотивацию у ребенка, вызывает радостное настроение, снимает страх перед процессом рисования;</a:t>
            </a:r>
          </a:p>
          <a:p>
            <a:pPr lvl="0"/>
            <a:r>
              <a:rPr lang="ru-RU" sz="7400" b="1" dirty="0" smtClean="0"/>
              <a:t>дает возможность экспериментировать;</a:t>
            </a:r>
          </a:p>
          <a:p>
            <a:pPr lvl="0"/>
            <a:r>
              <a:rPr lang="ru-RU" sz="7400" b="1" dirty="0" smtClean="0"/>
              <a:t>развивает тактильную чувствительность, </a:t>
            </a:r>
            <a:r>
              <a:rPr lang="ru-RU" sz="7400" b="1" dirty="0" err="1" smtClean="0"/>
              <a:t>цветоразличие</a:t>
            </a:r>
            <a:r>
              <a:rPr lang="ru-RU" sz="7400" b="1" dirty="0" smtClean="0"/>
              <a:t>;</a:t>
            </a:r>
          </a:p>
          <a:p>
            <a:pPr lvl="0"/>
            <a:r>
              <a:rPr lang="ru-RU" sz="7400" b="1" dirty="0" smtClean="0"/>
              <a:t>способствует развитию зрительно-моторной координации;</a:t>
            </a:r>
          </a:p>
          <a:p>
            <a:pPr lvl="0"/>
            <a:r>
              <a:rPr lang="ru-RU" sz="7400" b="1" dirty="0" smtClean="0"/>
              <a:t>не утомляет дошкольников, повышает работоспособность;</a:t>
            </a:r>
          </a:p>
          <a:p>
            <a:pPr lvl="0"/>
            <a:r>
              <a:rPr lang="ru-RU" sz="7400" b="1" dirty="0" smtClean="0"/>
              <a:t>развивает нестандартность мышления, </a:t>
            </a:r>
            <a:r>
              <a:rPr lang="ru-RU" sz="7400" b="1" dirty="0" err="1" smtClean="0"/>
              <a:t>раскрепощенность</a:t>
            </a:r>
            <a:r>
              <a:rPr lang="ru-RU" sz="7400" b="1" dirty="0" smtClean="0"/>
              <a:t>, индивидуальность.</a:t>
            </a:r>
          </a:p>
          <a:p>
            <a:pPr>
              <a:buNone/>
            </a:pPr>
            <a:endParaRPr lang="ru-RU" dirty="0">
              <a:ln>
                <a:solidFill>
                  <a:schemeClr val="accent6"/>
                </a:solidFill>
              </a:ln>
              <a:solidFill>
                <a:srgbClr val="FF9900"/>
              </a:solidFill>
              <a:effectLst>
                <a:glow rad="101600">
                  <a:schemeClr val="tx1">
                    <a:alpha val="60000"/>
                  </a:schemeClr>
                </a:glow>
              </a:effectLst>
              <a:latin typeface="Segoe Print" pitchFamily="2"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ru-RU" sz="4000" b="1" dirty="0" smtClean="0">
                <a:solidFill>
                  <a:schemeClr val="hlink"/>
                </a:solidFill>
              </a:rPr>
              <a:t> </a:t>
            </a:r>
            <a:r>
              <a:rPr lang="ru-RU" sz="3600" b="1" dirty="0" smtClean="0">
                <a:ln>
                  <a:solidFill>
                    <a:schemeClr val="tx1"/>
                  </a:solidFill>
                </a:ln>
                <a:solidFill>
                  <a:srgbClr val="00FF00"/>
                </a:solidFill>
                <a:latin typeface="Segoe Print" pitchFamily="2" charset="0"/>
              </a:rPr>
              <a:t>Нетрадиционные способы изображения в рисовании.</a:t>
            </a:r>
            <a:endParaRPr lang="ru-RU" sz="4000" b="1" dirty="0" smtClean="0">
              <a:solidFill>
                <a:schemeClr val="hlink"/>
              </a:solidFill>
            </a:endParaRPr>
          </a:p>
        </p:txBody>
      </p:sp>
      <p:sp>
        <p:nvSpPr>
          <p:cNvPr id="14340" name="Oval 4"/>
          <p:cNvSpPr>
            <a:spLocks noChangeArrowheads="1"/>
          </p:cNvSpPr>
          <p:nvPr/>
        </p:nvSpPr>
        <p:spPr bwMode="auto">
          <a:xfrm>
            <a:off x="4356100" y="3644900"/>
            <a:ext cx="1871663" cy="863600"/>
          </a:xfrm>
          <a:prstGeom prst="ellipse">
            <a:avLst/>
          </a:prstGeom>
          <a:solidFill>
            <a:srgbClr val="EA22E0"/>
          </a:solidFill>
          <a:ln w="9525">
            <a:solidFill>
              <a:schemeClr val="tx1"/>
            </a:solidFill>
            <a:round/>
            <a:headEnd/>
            <a:tailEnd/>
          </a:ln>
          <a:effectLst/>
        </p:spPr>
        <p:txBody>
          <a:bodyPr wrap="none" anchor="ctr"/>
          <a:lstStyle/>
          <a:p>
            <a:pPr algn="ctr"/>
            <a:r>
              <a:rPr lang="ru-RU" b="1" dirty="0"/>
              <a:t>Способы </a:t>
            </a:r>
          </a:p>
          <a:p>
            <a:pPr algn="ctr"/>
            <a:r>
              <a:rPr lang="ru-RU" b="1" dirty="0"/>
              <a:t>изображения</a:t>
            </a:r>
          </a:p>
        </p:txBody>
      </p:sp>
      <p:sp>
        <p:nvSpPr>
          <p:cNvPr id="14341" name="Oval 5"/>
          <p:cNvSpPr>
            <a:spLocks noChangeArrowheads="1"/>
          </p:cNvSpPr>
          <p:nvPr/>
        </p:nvSpPr>
        <p:spPr bwMode="auto">
          <a:xfrm>
            <a:off x="395536" y="2204864"/>
            <a:ext cx="4032250" cy="1008063"/>
          </a:xfrm>
          <a:prstGeom prst="ellipse">
            <a:avLst/>
          </a:prstGeom>
          <a:solidFill>
            <a:srgbClr val="5EAE93"/>
          </a:solidFill>
          <a:ln w="9525">
            <a:solidFill>
              <a:schemeClr val="tx1"/>
            </a:solidFill>
            <a:round/>
            <a:headEnd/>
            <a:tailEnd/>
          </a:ln>
          <a:effectLst/>
        </p:spPr>
        <p:txBody>
          <a:bodyPr wrap="none" anchor="ctr"/>
          <a:lstStyle/>
          <a:p>
            <a:pPr algn="ctr"/>
            <a:r>
              <a:rPr lang="ru-RU" b="1" dirty="0"/>
              <a:t>Рисунок своими</a:t>
            </a:r>
          </a:p>
          <a:p>
            <a:pPr algn="ctr"/>
            <a:r>
              <a:rPr lang="ru-RU" b="1" dirty="0"/>
              <a:t>руками (рисование </a:t>
            </a:r>
            <a:r>
              <a:rPr lang="ru-RU" b="1" dirty="0" smtClean="0"/>
              <a:t>пальцами</a:t>
            </a:r>
          </a:p>
          <a:p>
            <a:pPr algn="ctr"/>
            <a:r>
              <a:rPr lang="ru-RU" b="1" dirty="0" smtClean="0"/>
              <a:t> и ладошками)</a:t>
            </a:r>
            <a:endParaRPr lang="ru-RU" b="1" dirty="0"/>
          </a:p>
        </p:txBody>
      </p:sp>
      <p:sp>
        <p:nvSpPr>
          <p:cNvPr id="14342" name="Oval 6"/>
          <p:cNvSpPr>
            <a:spLocks noChangeArrowheads="1"/>
          </p:cNvSpPr>
          <p:nvPr/>
        </p:nvSpPr>
        <p:spPr bwMode="auto">
          <a:xfrm>
            <a:off x="5219700" y="1412874"/>
            <a:ext cx="3312740" cy="936005"/>
          </a:xfrm>
          <a:prstGeom prst="ellipse">
            <a:avLst/>
          </a:prstGeom>
          <a:solidFill>
            <a:srgbClr val="00B0F0"/>
          </a:solidFill>
          <a:ln w="9525">
            <a:solidFill>
              <a:schemeClr val="tx1"/>
            </a:solidFill>
            <a:round/>
            <a:headEnd/>
            <a:tailEnd/>
          </a:ln>
          <a:effectLst/>
        </p:spPr>
        <p:txBody>
          <a:bodyPr wrap="none" anchor="ctr"/>
          <a:lstStyle/>
          <a:p>
            <a:pPr algn="ctr"/>
            <a:r>
              <a:rPr lang="ru-RU" b="1" dirty="0" smtClean="0"/>
              <a:t>Рисование по мокрому</a:t>
            </a:r>
            <a:endParaRPr lang="ru-RU" b="1" dirty="0"/>
          </a:p>
        </p:txBody>
      </p:sp>
      <p:sp>
        <p:nvSpPr>
          <p:cNvPr id="14343" name="Oval 7"/>
          <p:cNvSpPr>
            <a:spLocks noChangeArrowheads="1"/>
          </p:cNvSpPr>
          <p:nvPr/>
        </p:nvSpPr>
        <p:spPr bwMode="auto">
          <a:xfrm>
            <a:off x="5867400" y="2565400"/>
            <a:ext cx="3097213" cy="1008063"/>
          </a:xfrm>
          <a:prstGeom prst="ellipse">
            <a:avLst/>
          </a:prstGeom>
          <a:solidFill>
            <a:schemeClr val="accent1"/>
          </a:solidFill>
          <a:ln w="9525">
            <a:solidFill>
              <a:schemeClr val="tx1"/>
            </a:solidFill>
            <a:round/>
            <a:headEnd/>
            <a:tailEnd/>
          </a:ln>
          <a:effectLst/>
        </p:spPr>
        <p:txBody>
          <a:bodyPr wrap="none" anchor="ctr"/>
          <a:lstStyle/>
          <a:p>
            <a:pPr algn="ctr"/>
            <a:r>
              <a:rPr lang="ru-RU" b="1" dirty="0" err="1"/>
              <a:t>Ниткография</a:t>
            </a:r>
            <a:r>
              <a:rPr lang="ru-RU" b="1" dirty="0"/>
              <a:t> </a:t>
            </a:r>
          </a:p>
        </p:txBody>
      </p:sp>
      <p:sp>
        <p:nvSpPr>
          <p:cNvPr id="14344" name="Oval 8"/>
          <p:cNvSpPr>
            <a:spLocks noChangeArrowheads="1"/>
          </p:cNvSpPr>
          <p:nvPr/>
        </p:nvSpPr>
        <p:spPr bwMode="auto">
          <a:xfrm>
            <a:off x="323850" y="3357562"/>
            <a:ext cx="3168650" cy="1079549"/>
          </a:xfrm>
          <a:prstGeom prst="ellipse">
            <a:avLst/>
          </a:prstGeom>
          <a:solidFill>
            <a:srgbClr val="008000"/>
          </a:solidFill>
          <a:ln w="9525">
            <a:solidFill>
              <a:srgbClr val="00FF00"/>
            </a:solidFill>
            <a:round/>
            <a:headEnd/>
            <a:tailEnd/>
          </a:ln>
          <a:effectLst/>
        </p:spPr>
        <p:txBody>
          <a:bodyPr wrap="none" anchor="ctr"/>
          <a:lstStyle/>
          <a:p>
            <a:pPr algn="ctr"/>
            <a:r>
              <a:rPr lang="ru-RU" b="1" dirty="0" smtClean="0"/>
              <a:t>Рисование штампом </a:t>
            </a:r>
          </a:p>
          <a:p>
            <a:pPr algn="ctr"/>
            <a:r>
              <a:rPr lang="ru-RU" b="1" dirty="0" smtClean="0"/>
              <a:t>тычковое </a:t>
            </a:r>
            <a:r>
              <a:rPr lang="ru-RU" b="1" dirty="0" err="1" smtClean="0"/>
              <a:t>рисование,оттиск</a:t>
            </a:r>
            <a:r>
              <a:rPr lang="ru-RU" b="1" dirty="0" smtClean="0"/>
              <a:t>) </a:t>
            </a:r>
            <a:endParaRPr lang="ru-RU" b="1" dirty="0"/>
          </a:p>
        </p:txBody>
      </p:sp>
      <p:sp>
        <p:nvSpPr>
          <p:cNvPr id="14345" name="Oval 9"/>
          <p:cNvSpPr>
            <a:spLocks noChangeArrowheads="1"/>
          </p:cNvSpPr>
          <p:nvPr/>
        </p:nvSpPr>
        <p:spPr bwMode="auto">
          <a:xfrm>
            <a:off x="6659563" y="4365104"/>
            <a:ext cx="2233612" cy="719659"/>
          </a:xfrm>
          <a:prstGeom prst="ellipse">
            <a:avLst/>
          </a:prstGeom>
          <a:solidFill>
            <a:srgbClr val="0033CC"/>
          </a:solidFill>
          <a:ln w="9525">
            <a:solidFill>
              <a:schemeClr val="tx1"/>
            </a:solidFill>
            <a:round/>
            <a:headEnd/>
            <a:tailEnd/>
          </a:ln>
          <a:effectLst/>
        </p:spPr>
        <p:txBody>
          <a:bodyPr wrap="none" anchor="ctr"/>
          <a:lstStyle/>
          <a:p>
            <a:pPr algn="ctr"/>
            <a:r>
              <a:rPr lang="ru-RU" b="1" dirty="0"/>
              <a:t>Монотипия</a:t>
            </a:r>
            <a:r>
              <a:rPr lang="ru-RU" dirty="0"/>
              <a:t> </a:t>
            </a:r>
          </a:p>
        </p:txBody>
      </p:sp>
      <p:sp>
        <p:nvSpPr>
          <p:cNvPr id="14346" name="Oval 10"/>
          <p:cNvSpPr>
            <a:spLocks noChangeArrowheads="1"/>
          </p:cNvSpPr>
          <p:nvPr/>
        </p:nvSpPr>
        <p:spPr bwMode="auto">
          <a:xfrm>
            <a:off x="3779912" y="4941168"/>
            <a:ext cx="1944216" cy="576014"/>
          </a:xfrm>
          <a:prstGeom prst="ellipse">
            <a:avLst/>
          </a:prstGeom>
          <a:solidFill>
            <a:srgbClr val="F37F4B"/>
          </a:solidFill>
          <a:ln w="9525">
            <a:solidFill>
              <a:schemeClr val="tx1"/>
            </a:solidFill>
            <a:round/>
            <a:headEnd/>
            <a:tailEnd/>
          </a:ln>
          <a:effectLst/>
        </p:spPr>
        <p:txBody>
          <a:bodyPr wrap="none" anchor="ctr"/>
          <a:lstStyle/>
          <a:p>
            <a:pPr algn="ctr"/>
            <a:r>
              <a:rPr lang="ru-RU" b="1" dirty="0" smtClean="0"/>
              <a:t>И другое</a:t>
            </a:r>
            <a:endParaRPr lang="ru-RU" b="1" dirty="0"/>
          </a:p>
        </p:txBody>
      </p:sp>
      <p:sp>
        <p:nvSpPr>
          <p:cNvPr id="14347" name="Oval 11"/>
          <p:cNvSpPr>
            <a:spLocks noChangeArrowheads="1"/>
          </p:cNvSpPr>
          <p:nvPr/>
        </p:nvSpPr>
        <p:spPr bwMode="auto">
          <a:xfrm>
            <a:off x="971600" y="4941168"/>
            <a:ext cx="2232223" cy="504131"/>
          </a:xfrm>
          <a:prstGeom prst="ellipse">
            <a:avLst/>
          </a:prstGeom>
          <a:solidFill>
            <a:srgbClr val="FFFF00"/>
          </a:solidFill>
          <a:ln w="9525">
            <a:solidFill>
              <a:schemeClr val="tx1"/>
            </a:solidFill>
            <a:round/>
            <a:headEnd/>
            <a:tailEnd/>
          </a:ln>
          <a:effectLst/>
        </p:spPr>
        <p:txBody>
          <a:bodyPr wrap="none" anchor="ctr"/>
          <a:lstStyle/>
          <a:p>
            <a:pPr algn="ctr"/>
            <a:r>
              <a:rPr lang="ru-RU" b="1" dirty="0" err="1" smtClean="0"/>
              <a:t>Граттаж</a:t>
            </a:r>
            <a:endParaRPr lang="ru-RU" b="1" dirty="0"/>
          </a:p>
        </p:txBody>
      </p:sp>
      <p:sp>
        <p:nvSpPr>
          <p:cNvPr id="14348" name="Line 12"/>
          <p:cNvSpPr>
            <a:spLocks noChangeShapeType="1"/>
          </p:cNvSpPr>
          <p:nvPr/>
        </p:nvSpPr>
        <p:spPr bwMode="auto">
          <a:xfrm flipH="1">
            <a:off x="3131839" y="4292600"/>
            <a:ext cx="1368723" cy="648568"/>
          </a:xfrm>
          <a:prstGeom prst="line">
            <a:avLst/>
          </a:prstGeom>
          <a:noFill/>
          <a:ln w="9525">
            <a:solidFill>
              <a:schemeClr val="tx1"/>
            </a:solidFill>
            <a:round/>
            <a:headEnd/>
            <a:tailEnd type="triangle" w="med" len="med"/>
          </a:ln>
          <a:effectLst/>
        </p:spPr>
        <p:txBody>
          <a:bodyPr/>
          <a:lstStyle/>
          <a:p>
            <a:endParaRPr lang="ru-RU"/>
          </a:p>
        </p:txBody>
      </p:sp>
      <p:sp>
        <p:nvSpPr>
          <p:cNvPr id="14349" name="Line 13"/>
          <p:cNvSpPr>
            <a:spLocks noChangeShapeType="1"/>
          </p:cNvSpPr>
          <p:nvPr/>
        </p:nvSpPr>
        <p:spPr bwMode="auto">
          <a:xfrm flipH="1">
            <a:off x="4860031" y="4437112"/>
            <a:ext cx="288030" cy="504056"/>
          </a:xfrm>
          <a:prstGeom prst="line">
            <a:avLst/>
          </a:prstGeom>
          <a:noFill/>
          <a:ln w="9525">
            <a:solidFill>
              <a:schemeClr val="tx1"/>
            </a:solidFill>
            <a:round/>
            <a:headEnd/>
            <a:tailEnd type="triangle" w="med" len="med"/>
          </a:ln>
          <a:effectLst/>
        </p:spPr>
        <p:txBody>
          <a:bodyPr/>
          <a:lstStyle/>
          <a:p>
            <a:endParaRPr lang="ru-RU"/>
          </a:p>
        </p:txBody>
      </p:sp>
      <p:sp>
        <p:nvSpPr>
          <p:cNvPr id="14350" name="Line 14"/>
          <p:cNvSpPr>
            <a:spLocks noChangeShapeType="1"/>
          </p:cNvSpPr>
          <p:nvPr/>
        </p:nvSpPr>
        <p:spPr bwMode="auto">
          <a:xfrm>
            <a:off x="6011863" y="4292600"/>
            <a:ext cx="792385" cy="288528"/>
          </a:xfrm>
          <a:prstGeom prst="line">
            <a:avLst/>
          </a:prstGeom>
          <a:noFill/>
          <a:ln w="9525">
            <a:solidFill>
              <a:schemeClr val="tx1"/>
            </a:solidFill>
            <a:round/>
            <a:headEnd/>
            <a:tailEnd type="triangle" w="med" len="med"/>
          </a:ln>
          <a:effectLst/>
        </p:spPr>
        <p:txBody>
          <a:bodyPr/>
          <a:lstStyle/>
          <a:p>
            <a:endParaRPr lang="ru-RU"/>
          </a:p>
        </p:txBody>
      </p:sp>
      <p:sp>
        <p:nvSpPr>
          <p:cNvPr id="14351" name="Line 15"/>
          <p:cNvSpPr>
            <a:spLocks noChangeShapeType="1"/>
          </p:cNvSpPr>
          <p:nvPr/>
        </p:nvSpPr>
        <p:spPr bwMode="auto">
          <a:xfrm flipV="1">
            <a:off x="5940425" y="3500438"/>
            <a:ext cx="503238" cy="215900"/>
          </a:xfrm>
          <a:prstGeom prst="line">
            <a:avLst/>
          </a:prstGeom>
          <a:noFill/>
          <a:ln w="9525">
            <a:solidFill>
              <a:schemeClr val="tx1"/>
            </a:solidFill>
            <a:round/>
            <a:headEnd/>
            <a:tailEnd type="triangle" w="med" len="med"/>
          </a:ln>
          <a:effectLst/>
        </p:spPr>
        <p:txBody>
          <a:bodyPr/>
          <a:lstStyle/>
          <a:p>
            <a:endParaRPr lang="ru-RU"/>
          </a:p>
        </p:txBody>
      </p:sp>
      <p:sp>
        <p:nvSpPr>
          <p:cNvPr id="14352" name="Line 17"/>
          <p:cNvSpPr>
            <a:spLocks noChangeShapeType="1"/>
          </p:cNvSpPr>
          <p:nvPr/>
        </p:nvSpPr>
        <p:spPr bwMode="auto">
          <a:xfrm flipV="1">
            <a:off x="5219701" y="2276872"/>
            <a:ext cx="720452" cy="1368028"/>
          </a:xfrm>
          <a:prstGeom prst="line">
            <a:avLst/>
          </a:prstGeom>
          <a:noFill/>
          <a:ln w="9525">
            <a:solidFill>
              <a:schemeClr val="tx1"/>
            </a:solidFill>
            <a:round/>
            <a:headEnd/>
            <a:tailEnd type="triangle" w="med" len="med"/>
          </a:ln>
          <a:effectLst/>
        </p:spPr>
        <p:txBody>
          <a:bodyPr/>
          <a:lstStyle/>
          <a:p>
            <a:endParaRPr lang="ru-RU"/>
          </a:p>
        </p:txBody>
      </p:sp>
      <p:sp>
        <p:nvSpPr>
          <p:cNvPr id="14353" name="Line 18"/>
          <p:cNvSpPr>
            <a:spLocks noChangeShapeType="1"/>
          </p:cNvSpPr>
          <p:nvPr/>
        </p:nvSpPr>
        <p:spPr bwMode="auto">
          <a:xfrm flipH="1" flipV="1">
            <a:off x="4067943" y="2996952"/>
            <a:ext cx="791394" cy="719386"/>
          </a:xfrm>
          <a:prstGeom prst="line">
            <a:avLst/>
          </a:prstGeom>
          <a:noFill/>
          <a:ln w="9525">
            <a:solidFill>
              <a:schemeClr val="tx1"/>
            </a:solidFill>
            <a:round/>
            <a:headEnd/>
            <a:tailEnd type="triangle" w="med" len="med"/>
          </a:ln>
          <a:effectLst/>
        </p:spPr>
        <p:txBody>
          <a:bodyPr/>
          <a:lstStyle/>
          <a:p>
            <a:endParaRPr lang="ru-RU"/>
          </a:p>
        </p:txBody>
      </p:sp>
      <p:sp>
        <p:nvSpPr>
          <p:cNvPr id="14354" name="Line 19"/>
          <p:cNvSpPr>
            <a:spLocks noChangeShapeType="1"/>
          </p:cNvSpPr>
          <p:nvPr/>
        </p:nvSpPr>
        <p:spPr bwMode="auto">
          <a:xfrm flipH="1" flipV="1">
            <a:off x="3348038" y="3860800"/>
            <a:ext cx="1079500" cy="73025"/>
          </a:xfrm>
          <a:prstGeom prst="line">
            <a:avLst/>
          </a:prstGeom>
          <a:noFill/>
          <a:ln w="9525">
            <a:solidFill>
              <a:schemeClr val="tx1"/>
            </a:solidFill>
            <a:round/>
            <a:headEnd/>
            <a:tailEnd type="triangle" w="med" len="med"/>
          </a:ln>
          <a:effectLst/>
        </p:spPr>
        <p:txBody>
          <a:bodyPr/>
          <a:lstStyle/>
          <a:p>
            <a:endParaRPr lang="ru-RU"/>
          </a:p>
        </p:txBody>
      </p:sp>
      <p:sp>
        <p:nvSpPr>
          <p:cNvPr id="14355" name="Oval 20"/>
          <p:cNvSpPr>
            <a:spLocks noChangeArrowheads="1"/>
          </p:cNvSpPr>
          <p:nvPr/>
        </p:nvSpPr>
        <p:spPr bwMode="auto">
          <a:xfrm>
            <a:off x="6588125" y="5516563"/>
            <a:ext cx="2305050" cy="1081087"/>
          </a:xfrm>
          <a:prstGeom prst="ellipse">
            <a:avLst/>
          </a:prstGeom>
          <a:solidFill>
            <a:srgbClr val="6B44D8"/>
          </a:solidFill>
          <a:ln w="9525">
            <a:solidFill>
              <a:schemeClr val="tx1"/>
            </a:solidFill>
            <a:round/>
            <a:headEnd/>
            <a:tailEnd/>
          </a:ln>
          <a:effectLst/>
        </p:spPr>
        <p:txBody>
          <a:bodyPr wrap="none" anchor="ctr"/>
          <a:lstStyle/>
          <a:p>
            <a:pPr algn="ctr"/>
            <a:r>
              <a:rPr lang="ru-RU" b="1" dirty="0"/>
              <a:t>Игры с кляксами</a:t>
            </a:r>
          </a:p>
          <a:p>
            <a:pPr algn="ctr"/>
            <a:r>
              <a:rPr lang="ru-RU" b="1" dirty="0"/>
              <a:t>(</a:t>
            </a:r>
            <a:r>
              <a:rPr lang="ru-RU" b="1" dirty="0" err="1"/>
              <a:t>Кляксография</a:t>
            </a:r>
            <a:r>
              <a:rPr lang="ru-RU" b="1" dirty="0"/>
              <a:t>)</a:t>
            </a:r>
          </a:p>
        </p:txBody>
      </p:sp>
      <p:sp>
        <p:nvSpPr>
          <p:cNvPr id="14356" name="Line 21"/>
          <p:cNvSpPr>
            <a:spLocks noChangeShapeType="1"/>
          </p:cNvSpPr>
          <p:nvPr/>
        </p:nvSpPr>
        <p:spPr bwMode="auto">
          <a:xfrm>
            <a:off x="5795963" y="4437063"/>
            <a:ext cx="1152301" cy="1224185"/>
          </a:xfrm>
          <a:prstGeom prst="line">
            <a:avLst/>
          </a:prstGeom>
          <a:noFill/>
          <a:ln w="9525">
            <a:solidFill>
              <a:schemeClr val="tx1"/>
            </a:solidFill>
            <a:round/>
            <a:headEnd/>
            <a:tailEnd type="triangle" w="med" len="med"/>
          </a:ln>
          <a:effectLst/>
        </p:spPr>
        <p:txBody>
          <a:bodyPr/>
          <a:lstStyle/>
          <a:p>
            <a:endParaRPr lang="ru-RU"/>
          </a:p>
        </p:txBody>
      </p:sp>
      <p:sp>
        <p:nvSpPr>
          <p:cNvPr id="14357" name="Oval 23"/>
          <p:cNvSpPr>
            <a:spLocks noChangeArrowheads="1"/>
          </p:cNvSpPr>
          <p:nvPr/>
        </p:nvSpPr>
        <p:spPr bwMode="auto">
          <a:xfrm>
            <a:off x="755576" y="5589240"/>
            <a:ext cx="2447925" cy="1008112"/>
          </a:xfrm>
          <a:prstGeom prst="ellipse">
            <a:avLst/>
          </a:prstGeom>
          <a:solidFill>
            <a:srgbClr val="FF9900"/>
          </a:solidFill>
          <a:ln w="9525">
            <a:solidFill>
              <a:schemeClr val="tx1"/>
            </a:solidFill>
            <a:round/>
            <a:headEnd/>
            <a:tailEnd/>
          </a:ln>
          <a:effectLst/>
        </p:spPr>
        <p:txBody>
          <a:bodyPr wrap="none" anchor="ctr"/>
          <a:lstStyle/>
          <a:p>
            <a:pPr algn="ctr"/>
            <a:r>
              <a:rPr lang="ru-RU" b="1" dirty="0" smtClean="0"/>
              <a:t>Рисование расческой, </a:t>
            </a:r>
            <a:endParaRPr lang="en-US" b="1" dirty="0" smtClean="0"/>
          </a:p>
          <a:p>
            <a:pPr algn="ctr"/>
            <a:r>
              <a:rPr lang="ru-RU" b="1" dirty="0" smtClean="0"/>
              <a:t>зубной щеткой</a:t>
            </a:r>
            <a:endParaRPr lang="ru-RU" b="1" dirty="0"/>
          </a:p>
        </p:txBody>
      </p:sp>
      <p:sp>
        <p:nvSpPr>
          <p:cNvPr id="14358" name="Line 24"/>
          <p:cNvSpPr>
            <a:spLocks noChangeShapeType="1"/>
          </p:cNvSpPr>
          <p:nvPr/>
        </p:nvSpPr>
        <p:spPr bwMode="auto">
          <a:xfrm flipH="1">
            <a:off x="3059113" y="4437063"/>
            <a:ext cx="1657350" cy="1296987"/>
          </a:xfrm>
          <a:prstGeom prst="line">
            <a:avLst/>
          </a:prstGeom>
          <a:noFill/>
          <a:ln w="9525">
            <a:solidFill>
              <a:schemeClr val="tx1"/>
            </a:solidFill>
            <a:round/>
            <a:headEnd/>
            <a:tailEnd type="triangle" w="med" len="med"/>
          </a:ln>
          <a:effectLst/>
        </p:spPr>
        <p:txBody>
          <a:bodyPr/>
          <a:lstStyle/>
          <a:p>
            <a:endParaRPr lang="ru-RU"/>
          </a:p>
        </p:txBody>
      </p:sp>
      <p:sp>
        <p:nvSpPr>
          <p:cNvPr id="23" name="Oval 11"/>
          <p:cNvSpPr>
            <a:spLocks noGrp="1" noChangeArrowheads="1"/>
          </p:cNvSpPr>
          <p:nvPr>
            <p:ph type="body" idx="1"/>
          </p:nvPr>
        </p:nvSpPr>
        <p:spPr bwMode="auto">
          <a:xfrm>
            <a:off x="2051720" y="1484785"/>
            <a:ext cx="2952328" cy="576063"/>
          </a:xfrm>
          <a:prstGeom prst="ellipse">
            <a:avLst/>
          </a:prstGeom>
          <a:solidFill>
            <a:srgbClr val="00FFFF"/>
          </a:solidFill>
          <a:ln w="9525">
            <a:solidFill>
              <a:schemeClr val="tx1"/>
            </a:solidFill>
            <a:round/>
            <a:headEnd/>
            <a:tailEnd/>
          </a:ln>
          <a:effectLst/>
        </p:spPr>
        <p:txBody>
          <a:bodyPr wrap="none" anchor="ctr">
            <a:normAutofit/>
          </a:bodyPr>
          <a:lstStyle/>
          <a:p>
            <a:pPr algn="ctr">
              <a:buNone/>
            </a:pPr>
            <a:r>
              <a:rPr lang="ru-RU" sz="1800" b="1" dirty="0" smtClean="0"/>
              <a:t>Рисование крупами</a:t>
            </a:r>
            <a:endParaRPr lang="ru-RU" sz="1800" b="1" dirty="0"/>
          </a:p>
        </p:txBody>
      </p:sp>
      <p:sp>
        <p:nvSpPr>
          <p:cNvPr id="24" name="Line 13"/>
          <p:cNvSpPr>
            <a:spLocks noChangeShapeType="1"/>
          </p:cNvSpPr>
          <p:nvPr/>
        </p:nvSpPr>
        <p:spPr bwMode="auto">
          <a:xfrm flipH="1" flipV="1">
            <a:off x="4572000" y="1988840"/>
            <a:ext cx="504056" cy="1655712"/>
          </a:xfrm>
          <a:prstGeom prst="line">
            <a:avLst/>
          </a:prstGeom>
          <a:noFill/>
          <a:ln w="9525">
            <a:solidFill>
              <a:schemeClr val="tx1"/>
            </a:solidFill>
            <a:round/>
            <a:headEnd/>
            <a:tailEnd type="triangle" w="med" len="med"/>
          </a:ln>
          <a:effectLst/>
        </p:spPr>
        <p:txBody>
          <a:bodyPr/>
          <a:lstStyle/>
          <a:p>
            <a:endParaRPr lang="ru-RU"/>
          </a:p>
        </p:txBody>
      </p:sp>
      <p:sp>
        <p:nvSpPr>
          <p:cNvPr id="25" name="Oval 23"/>
          <p:cNvSpPr>
            <a:spLocks noChangeArrowheads="1"/>
          </p:cNvSpPr>
          <p:nvPr/>
        </p:nvSpPr>
        <p:spPr bwMode="auto">
          <a:xfrm>
            <a:off x="3995936" y="5805264"/>
            <a:ext cx="2592287" cy="720725"/>
          </a:xfrm>
          <a:prstGeom prst="ellipse">
            <a:avLst/>
          </a:prstGeom>
          <a:solidFill>
            <a:srgbClr val="C00000"/>
          </a:solidFill>
          <a:ln w="9525">
            <a:solidFill>
              <a:schemeClr val="tx1"/>
            </a:solidFill>
            <a:round/>
            <a:headEnd/>
            <a:tailEnd/>
          </a:ln>
          <a:effectLst/>
        </p:spPr>
        <p:txBody>
          <a:bodyPr wrap="none" anchor="ctr"/>
          <a:lstStyle/>
          <a:p>
            <a:pPr algn="ctr"/>
            <a:r>
              <a:rPr lang="ru-RU" b="1" dirty="0" err="1" smtClean="0"/>
              <a:t>Пластилинография</a:t>
            </a:r>
            <a:endParaRPr lang="ru-RU" b="1" dirty="0"/>
          </a:p>
        </p:txBody>
      </p:sp>
      <p:sp>
        <p:nvSpPr>
          <p:cNvPr id="26" name="Line 13"/>
          <p:cNvSpPr>
            <a:spLocks noChangeShapeType="1"/>
          </p:cNvSpPr>
          <p:nvPr/>
        </p:nvSpPr>
        <p:spPr bwMode="auto">
          <a:xfrm>
            <a:off x="5724129" y="4509120"/>
            <a:ext cx="144016" cy="1368152"/>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4968552"/>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Рисование пальчиками и ладошкой.</a:t>
            </a:r>
            <a:r>
              <a:rPr lang="ru-RU" sz="2400" b="1" dirty="0" smtClean="0"/>
              <a:t/>
            </a:r>
            <a:br>
              <a:rPr lang="ru-RU" sz="2400" b="1" dirty="0" smtClean="0"/>
            </a:br>
            <a:r>
              <a:rPr lang="ru-RU" sz="2400" b="1" u="sng" dirty="0" smtClean="0"/>
              <a:t>Возраст: </a:t>
            </a:r>
            <a:r>
              <a:rPr lang="ru-RU" sz="2400" b="1" i="1" dirty="0" smtClean="0"/>
              <a:t>от двух лет.</a:t>
            </a:r>
            <a:br>
              <a:rPr lang="ru-RU" sz="2400" b="1" i="1" dirty="0" smtClean="0"/>
            </a:br>
            <a:r>
              <a:rPr lang="ru-RU" sz="2400" b="1" u="sng" dirty="0" smtClean="0"/>
              <a:t>Средства выразительности: </a:t>
            </a:r>
            <a:r>
              <a:rPr lang="ru-RU" sz="2400" b="1" i="1" dirty="0" smtClean="0"/>
              <a:t>пятно, цвет, фантастический силуэт.</a:t>
            </a:r>
            <a:br>
              <a:rPr lang="ru-RU" sz="2400" b="1" i="1" dirty="0" smtClean="0"/>
            </a:br>
            <a:r>
              <a:rPr lang="ru-RU" sz="2400" b="1" u="sng" dirty="0" smtClean="0"/>
              <a:t>Материалы: </a:t>
            </a:r>
            <a:r>
              <a:rPr lang="ru-RU" sz="2400" b="1" i="1" dirty="0" smtClean="0"/>
              <a:t>широкие блюдечки с гуашью, кисть, плотная бумага любого цвета, листы большого формата, салфетки.</a:t>
            </a:r>
            <a:br>
              <a:rPr lang="ru-RU" sz="2400" b="1" i="1" dirty="0" smtClean="0"/>
            </a:br>
            <a:r>
              <a:rPr lang="ru-RU" sz="2400" b="1" i="1" u="sng" dirty="0" smtClean="0"/>
              <a:t>Способ получения изображения</a:t>
            </a:r>
            <a:r>
              <a:rPr lang="ru-RU" sz="2400" b="1" dirty="0" smtClean="0"/>
              <a:t>: </a:t>
            </a:r>
            <a:r>
              <a:rPr lang="ru-RU" sz="2400" b="1" i="1" dirty="0" smtClean="0"/>
              <a:t>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r>
              <a:rPr lang="ru-RU" sz="2400" b="1" dirty="0" smtClean="0"/>
              <a:t/>
            </a:r>
            <a:br>
              <a:rPr lang="ru-RU" sz="2400" b="1" dirty="0" smtClean="0"/>
            </a:br>
            <a:endParaRPr lang="ru-RU" sz="2200" dirty="0"/>
          </a:p>
        </p:txBody>
      </p:sp>
      <p:pic>
        <p:nvPicPr>
          <p:cNvPr id="1030" name="Picture 6"/>
          <p:cNvPicPr>
            <a:picLocks noGrp="1" noChangeAspect="1" noChangeArrowheads="1"/>
          </p:cNvPicPr>
          <p:nvPr>
            <p:ph idx="1"/>
          </p:nvPr>
        </p:nvPicPr>
        <p:blipFill>
          <a:blip r:embed="rId2" cstate="email"/>
          <a:srcRect/>
          <a:stretch>
            <a:fillRect/>
          </a:stretch>
        </p:blipFill>
        <p:spPr bwMode="auto">
          <a:xfrm>
            <a:off x="3851920" y="4797152"/>
            <a:ext cx="1830895" cy="15030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1" name="Picture 7"/>
          <p:cNvPicPr>
            <a:picLocks noChangeAspect="1" noChangeArrowheads="1"/>
          </p:cNvPicPr>
          <p:nvPr/>
        </p:nvPicPr>
        <p:blipFill>
          <a:blip r:embed="rId3" cstate="email"/>
          <a:srcRect/>
          <a:stretch>
            <a:fillRect/>
          </a:stretch>
        </p:blipFill>
        <p:spPr bwMode="auto">
          <a:xfrm rot="5400000">
            <a:off x="663991" y="4978098"/>
            <a:ext cx="2055378" cy="1440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p:cNvPicPr>
            <a:picLocks noChangeAspect="1" noChangeArrowheads="1"/>
          </p:cNvPicPr>
          <p:nvPr/>
        </p:nvPicPr>
        <p:blipFill>
          <a:blip r:embed="rId4" cstate="email"/>
          <a:srcRect/>
          <a:stretch>
            <a:fillRect/>
          </a:stretch>
        </p:blipFill>
        <p:spPr bwMode="auto">
          <a:xfrm>
            <a:off x="6876256" y="4581128"/>
            <a:ext cx="1601438"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50912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Оттиск печатками из овощей и фруктов</a:t>
            </a:r>
            <a:r>
              <a:rPr lang="ru-RU" sz="2400" b="1" dirty="0" smtClean="0"/>
              <a:t/>
            </a:r>
            <a:br>
              <a:rPr lang="ru-RU" sz="2400" b="1" dirty="0" smtClean="0"/>
            </a:br>
            <a:r>
              <a:rPr lang="ru-RU" sz="2400" b="1" u="sng" dirty="0" smtClean="0"/>
              <a:t>Возраст: </a:t>
            </a:r>
            <a:r>
              <a:rPr lang="ru-RU" sz="2400" b="1" i="1" dirty="0" smtClean="0"/>
              <a:t>от трех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i="1" dirty="0" smtClean="0"/>
              <a:t> </a:t>
            </a:r>
            <a:br>
              <a:rPr lang="ru-RU" sz="2400" b="1" i="1" dirty="0" smtClean="0"/>
            </a:br>
            <a:r>
              <a:rPr lang="ru-RU" sz="2400" b="1" u="sng" dirty="0" smtClean="0"/>
              <a:t>Материалы:</a:t>
            </a:r>
            <a:r>
              <a:rPr lang="ru-RU" sz="2400" b="1" i="1" dirty="0" smtClean="0"/>
              <a:t>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a:t>
            </a:r>
            <a:br>
              <a:rPr lang="ru-RU" sz="2400" b="1" i="1" dirty="0" smtClean="0"/>
            </a:br>
            <a:r>
              <a:rPr lang="ru-RU" sz="2400" b="1" u="sng" dirty="0" smtClean="0"/>
              <a:t>Способ получения изображения: </a:t>
            </a:r>
            <a:r>
              <a:rPr lang="ru-RU" sz="2400" b="1" i="1" dirty="0" smtClean="0"/>
              <a:t>ребенок прижимает печатку к штемпельной подушке с краской и наносит оттиск на бумагу. Для получения другого цвета меняются и мисочка и печатка.</a:t>
            </a:r>
            <a:r>
              <a:rPr lang="ru-RU" sz="2400" b="1" dirty="0" smtClean="0"/>
              <a:t/>
            </a:r>
            <a:br>
              <a:rPr lang="ru-RU" sz="2400" b="1" dirty="0" smtClean="0"/>
            </a:br>
            <a:endParaRPr lang="ru-RU" sz="2200"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611560" y="4437112"/>
            <a:ext cx="1944216" cy="2220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3" cstate="email"/>
          <a:srcRect/>
          <a:stretch>
            <a:fillRect/>
          </a:stretch>
        </p:blipFill>
        <p:spPr bwMode="auto">
          <a:xfrm>
            <a:off x="3059832" y="4509120"/>
            <a:ext cx="3240360" cy="2155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1" name="Picture 3"/>
          <p:cNvPicPr>
            <a:picLocks noChangeAspect="1" noChangeArrowheads="1"/>
          </p:cNvPicPr>
          <p:nvPr/>
        </p:nvPicPr>
        <p:blipFill>
          <a:blip r:embed="rId4" cstate="email"/>
          <a:srcRect/>
          <a:stretch>
            <a:fillRect/>
          </a:stretch>
        </p:blipFill>
        <p:spPr bwMode="auto">
          <a:xfrm>
            <a:off x="6876256" y="4509120"/>
            <a:ext cx="1656184" cy="2038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66653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пенопластом, поролоном</a:t>
            </a:r>
            <a:r>
              <a:rPr lang="ru-RU" sz="2400" b="1" dirty="0" smtClean="0"/>
              <a:t/>
            </a:r>
            <a:br>
              <a:rPr lang="ru-RU" sz="2400" b="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a:t>
            </a:r>
            <a:r>
              <a:rPr lang="ru-RU" sz="2400" b="1" i="1" dirty="0" smtClean="0"/>
              <a:t>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a:t>
            </a:r>
            <a:br>
              <a:rPr lang="ru-RU" sz="2400" b="1" i="1" dirty="0" smtClean="0"/>
            </a:br>
            <a:r>
              <a:rPr lang="ru-RU" sz="2400" b="1" u="sng" dirty="0" smtClean="0"/>
              <a:t>Способ   получения   изображения:   </a:t>
            </a:r>
            <a:r>
              <a:rPr lang="ru-RU" sz="2400" b="1" i="1" dirty="0" smtClean="0"/>
              <a:t>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a:t>
            </a:r>
            <a:r>
              <a:rPr lang="ru-RU" sz="2400" b="1" dirty="0" smtClean="0"/>
              <a:t/>
            </a:r>
            <a:br>
              <a:rPr lang="ru-RU" sz="2400" b="1" dirty="0" smtClean="0"/>
            </a:br>
            <a:endParaRPr lang="ru-RU" sz="2200" dirty="0"/>
          </a:p>
        </p:txBody>
      </p:sp>
      <p:pic>
        <p:nvPicPr>
          <p:cNvPr id="4" name="Содержимое 6" descr="DSC04899.JPG"/>
          <p:cNvPicPr>
            <a:picLocks noGrp="1" noChangeAspect="1"/>
          </p:cNvPicPr>
          <p:nvPr>
            <p:ph idx="1"/>
          </p:nvPr>
        </p:nvPicPr>
        <p:blipFill>
          <a:blip r:embed="rId2" cstate="email"/>
          <a:srcRect/>
          <a:stretch>
            <a:fillRect/>
          </a:stretch>
        </p:blipFill>
        <p:spPr>
          <a:xfrm>
            <a:off x="3347864" y="4437112"/>
            <a:ext cx="3195210" cy="2071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486.JPG"/>
          <p:cNvPicPr>
            <a:picLocks noChangeAspect="1"/>
          </p:cNvPicPr>
          <p:nvPr/>
        </p:nvPicPr>
        <p:blipFill>
          <a:blip r:embed="rId3" cstate="email"/>
          <a:srcRect/>
          <a:stretch>
            <a:fillRect/>
          </a:stretch>
        </p:blipFill>
        <p:spPr bwMode="auto">
          <a:xfrm>
            <a:off x="7020272" y="4365104"/>
            <a:ext cx="1599642"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199.JPG"/>
          <p:cNvPicPr>
            <a:picLocks noChangeAspect="1"/>
          </p:cNvPicPr>
          <p:nvPr/>
        </p:nvPicPr>
        <p:blipFill>
          <a:blip r:embed="rId4" cstate="email"/>
          <a:srcRect/>
          <a:stretch>
            <a:fillRect/>
          </a:stretch>
        </p:blipFill>
        <p:spPr bwMode="auto">
          <a:xfrm>
            <a:off x="1115616" y="4365104"/>
            <a:ext cx="1728093" cy="2284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38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смятой бумагой.</a:t>
            </a:r>
            <a:r>
              <a:rPr lang="ru-RU" sz="2400" b="1" i="1" dirty="0" smtClean="0"/>
              <a:t/>
            </a:r>
            <a:br>
              <a:rPr lang="ru-RU" sz="2400" b="1" i="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 </a:t>
            </a:r>
            <a:r>
              <a:rPr lang="ru-RU" sz="2400" b="1" i="1" dirty="0" smtClean="0"/>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400" b="1" i="1" dirty="0" smtClean="0"/>
            </a:br>
            <a:r>
              <a:rPr lang="ru-RU" sz="2400" b="1" u="sng" dirty="0" smtClean="0"/>
              <a:t>Способ получения изображения: </a:t>
            </a:r>
            <a:r>
              <a:rPr lang="ru-RU" sz="24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r>
              <a:rPr lang="ru-RU" sz="2400" b="1" dirty="0" smtClean="0"/>
              <a:t/>
            </a:r>
            <a:br>
              <a:rPr lang="ru-RU" sz="2400" b="1" dirty="0" smtClean="0"/>
            </a:br>
            <a:endParaRPr lang="ru-RU" sz="2200" dirty="0"/>
          </a:p>
        </p:txBody>
      </p:sp>
      <p:pic>
        <p:nvPicPr>
          <p:cNvPr id="6146" name="Picture 2"/>
          <p:cNvPicPr>
            <a:picLocks noChangeAspect="1" noChangeArrowheads="1"/>
          </p:cNvPicPr>
          <p:nvPr/>
        </p:nvPicPr>
        <p:blipFill>
          <a:blip r:embed="rId2" cstate="email"/>
          <a:srcRect/>
          <a:stretch>
            <a:fillRect/>
          </a:stretch>
        </p:blipFill>
        <p:spPr bwMode="auto">
          <a:xfrm>
            <a:off x="539552" y="4725144"/>
            <a:ext cx="2448272" cy="1974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3" cstate="email"/>
          <a:srcRect/>
          <a:stretch>
            <a:fillRect/>
          </a:stretch>
        </p:blipFill>
        <p:spPr bwMode="auto">
          <a:xfrm>
            <a:off x="7020272" y="4365104"/>
            <a:ext cx="1821498" cy="2276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S6001539.JPG"/>
          <p:cNvPicPr/>
          <p:nvPr/>
        </p:nvPicPr>
        <p:blipFill>
          <a:blip r:embed="rId4" cstate="email"/>
          <a:stretch>
            <a:fillRect/>
          </a:stretch>
        </p:blipFill>
        <p:spPr>
          <a:xfrm>
            <a:off x="3707904" y="4653136"/>
            <a:ext cx="2664296"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TS03000799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6F49AF-1D87-48F1-8DA1-7EA3423163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1336</TotalTime>
  <Words>270</Words>
  <Application>Microsoft Office PowerPoint</Application>
  <PresentationFormat>Экран (4:3)</PresentationFormat>
  <Paragraphs>52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TS030007997</vt:lpstr>
      <vt:lpstr>Нетрадиционная техника рисования</vt:lpstr>
      <vt:lpstr>Презентация PowerPoint</vt:lpstr>
      <vt:lpstr>Рисование с использованием нетрадиционной техники – </vt:lpstr>
      <vt:lpstr>Применение нетрадиционных техник изодеятельности: </vt:lpstr>
      <vt:lpstr> Нетрадиционные способы изображения в рисовании.</vt:lpstr>
      <vt:lpstr>  Рисование пальчиками и ладошкой. Возраст: от двух лет. Средства выразительности: пятно, цвет, фантастический силуэт. Материалы: широкие блюдечки с гуашью, кисть, плотная бумага любого цвета, листы большого формата, салфетки. Способ получения изображения: 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 </vt:lpstr>
      <vt:lpstr>Оттиск печатками из овощей и фруктов Возраст: от трех лет. Средства выразительности: пятно, фактура, цвет.   Материалы: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Способ получения изображения: ребенок прижимает печатку к штемпельной подушке с краской и наносит оттиск на бумагу. Для получения другого цвета меняются и мисочка и печатка. </vt:lpstr>
      <vt:lpstr>            Оттиск пенопластом, поролоном Возраст: от четырех лет. Средства выразительности: пятно, фактура, цвет. Материалы: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 Способ   получения   изображения:   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vt:lpstr>
      <vt:lpstr>           Оттиск смятой бумагой. Возраст: от четырех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vt:lpstr>
      <vt:lpstr>                   Отпечатки листьев. Возраст: от пяти лет. Средства выразительности: фактура, цвет. Материалы: бумага, листья разных деревьев (желательно опавшие), гуашь, кисти. Способ  получения  изображения:  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vt:lpstr>
      <vt:lpstr>        Тычок жесткой полусухой кистью. Возраст: любой. Средства выразительности: фактурность окраски, цвет. Материалы: жесткая кисть, гуашь, бумага любого цвета и формата либо вырезанный силуэт пушистого или колючего животного. Способ получения изображения: 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 </vt:lpstr>
      <vt:lpstr>Возраст: от 2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vt:lpstr>
      <vt:lpstr>   Восковые мелки (свеча) + акварель. Возраст: от четырех лет. Средства выразительности: цвет, линия, пятно, фактура. Материалы: восковые мелки, плотная белая бумага, акварель, кисти.  Способ получения изображения: ребенок рисует восковыми мелками на белой бумаге. Затем закрашивает лист акварелью в один или несколько цветов. Рисунок мелками остается незакрашенным. Свеча + акварель Возраст: от четырех лет. Средства выразительности: 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 </vt:lpstr>
      <vt:lpstr>           Монотипия предметная. Возраст: от пяти лет. Средства выразительности: пятно, цвет, симметрия. Материалы: плотная бумага любого цвета, кисти, гуашь или акварель. Способ получения изображения: 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vt:lpstr>
      <vt:lpstr>           Монотипия пейзажная Возраст: от 6 лет  Средства выразительности: пятно, тон, вертикальная симметрия, изображение пространства в композиции.  Материалы: бумага, кисти, гуашь либо акварель, влажная губка, кафельная плитка.  Способ получения изображения: 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 </vt:lpstr>
      <vt:lpstr>          Кляксография обычная. Возраст: от пяти лет. Средства выразительности: пятно. Материалы: бумага, тушь либо жидко разведенная гуашь в мисочке, пластиковая ложечка.  Способ получения изображения: 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dc:title>
  <dc:creator>Dima</dc:creator>
  <cp:lastModifiedBy>Сергей</cp:lastModifiedBy>
  <cp:revision>145</cp:revision>
  <dcterms:created xsi:type="dcterms:W3CDTF">2012-12-08T09:19:48Z</dcterms:created>
  <dcterms:modified xsi:type="dcterms:W3CDTF">2016-03-13T13:44:31Z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TC300079979990</vt:lpwstr>
  </property>
</Properties>
</file>