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1"/>
  </p:notesMasterIdLst>
  <p:sldIdLst>
    <p:sldId id="256" r:id="rId2"/>
    <p:sldId id="300" r:id="rId3"/>
    <p:sldId id="301" r:id="rId4"/>
    <p:sldId id="302" r:id="rId5"/>
    <p:sldId id="31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297" r:id="rId16"/>
    <p:sldId id="313" r:id="rId17"/>
    <p:sldId id="315" r:id="rId18"/>
    <p:sldId id="314" r:id="rId19"/>
    <p:sldId id="325" r:id="rId20"/>
    <p:sldId id="326" r:id="rId21"/>
    <p:sldId id="316" r:id="rId22"/>
    <p:sldId id="321" r:id="rId23"/>
    <p:sldId id="322" r:id="rId24"/>
    <p:sldId id="323" r:id="rId25"/>
    <p:sldId id="324" r:id="rId26"/>
    <p:sldId id="317" r:id="rId27"/>
    <p:sldId id="318" r:id="rId28"/>
    <p:sldId id="319" r:id="rId29"/>
    <p:sldId id="320" r:id="rId3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9999"/>
    <a:srgbClr val="006666"/>
    <a:srgbClr val="000000"/>
    <a:srgbClr val="008080"/>
    <a:srgbClr val="0066CC"/>
    <a:srgbClr val="006699"/>
    <a:srgbClr val="F8F4A6"/>
    <a:srgbClr val="F9F5AD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4" autoAdjust="0"/>
    <p:restoredTop sz="88921" autoAdjust="0"/>
  </p:normalViewPr>
  <p:slideViewPr>
    <p:cSldViewPr>
      <p:cViewPr varScale="1">
        <p:scale>
          <a:sx n="65" d="100"/>
          <a:sy n="65" d="100"/>
        </p:scale>
        <p:origin x="15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C1F06-2BBE-4B56-AD48-A522E155D453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311E0-3EDC-4E48-9D97-9B94F382FC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42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38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3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71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93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40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47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99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7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21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54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08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4CC8-64E4-4600-84C5-E4722043B910}" type="datetimeFigureOut">
              <a:rPr lang="ru-RU" smtClean="0"/>
              <a:pPr/>
              <a:t>03.10.2017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B0DB3-3B7A-45DE-8B55-99EE62F1B9A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ttp://www.europe-smt.com/wp-content/uploads/2013/08/background_lines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838200"/>
            <a:ext cx="9144000" cy="60198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25000">
                <a:srgbClr val="EBEBEB"/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1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86728" cy="244158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Результаты проведения независимой оценки качества работы (оказания услуг) образовательных организаций МР «Сосногорск» в 2017 году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296974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solidFill>
                  <a:srgbClr val="C00000"/>
                </a:solidFill>
              </a:rPr>
              <a:t>Независимая оценка качества работы образовательных организаций муниципального района «Сосногорск» проводилась по 16 показателям.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Первая группа показателей</a:t>
            </a:r>
            <a:r>
              <a:rPr lang="ru-RU" dirty="0" smtClean="0"/>
              <a:t> характеризует открытость и доступность информации об организациях. </a:t>
            </a:r>
          </a:p>
          <a:p>
            <a:pPr algn="just"/>
            <a:r>
              <a:rPr lang="ru-RU" b="1" dirty="0" smtClean="0"/>
              <a:t> Вторая группа</a:t>
            </a:r>
            <a:r>
              <a:rPr lang="ru-RU" dirty="0" smtClean="0"/>
              <a:t> показателей характеризует комфортность условий, в которых осуществляется образовательная деятельность.</a:t>
            </a:r>
          </a:p>
          <a:p>
            <a:pPr algn="just"/>
            <a:r>
              <a:rPr lang="ru-RU" b="1" dirty="0" smtClean="0"/>
              <a:t>Третья группа</a:t>
            </a:r>
            <a:r>
              <a:rPr lang="ru-RU" dirty="0" smtClean="0"/>
              <a:t> показателей оценивает доброжелательность, вежливость, компетентность работников.</a:t>
            </a:r>
          </a:p>
          <a:p>
            <a:pPr algn="just"/>
            <a:r>
              <a:rPr lang="ru-RU" b="1" dirty="0" smtClean="0"/>
              <a:t>Четвертая группа</a:t>
            </a:r>
            <a:r>
              <a:rPr lang="ru-RU" dirty="0" smtClean="0"/>
              <a:t> показателей оценивает общее удовлетворение качеством образовательной деятельности организации.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Показатели всех четырех групп  оцениваются </a:t>
            </a:r>
            <a:r>
              <a:rPr lang="ru-RU" b="1" dirty="0" smtClean="0"/>
              <a:t>с 2017 года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в</a:t>
            </a:r>
            <a:r>
              <a:rPr lang="ru-RU" b="1" dirty="0" smtClean="0">
                <a:solidFill>
                  <a:srgbClr val="C00000"/>
                </a:solidFill>
              </a:rPr>
              <a:t> баллах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по шкале от 0 до 10. Ранее показатели третьей и четвертой групп обозначались в процентном отношении в пределах значений от 0 до 100, как доля удовлетворенных качеством образовательной деятельности.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   Значения показателей </a:t>
            </a:r>
            <a:r>
              <a:rPr lang="ru-RU" b="1" dirty="0" smtClean="0">
                <a:solidFill>
                  <a:srgbClr val="C00000"/>
                </a:solidFill>
              </a:rPr>
              <a:t>1 и 2-й групп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для каждой организации оценивались в баллах как </a:t>
            </a:r>
            <a:r>
              <a:rPr lang="ru-RU" dirty="0" smtClean="0">
                <a:solidFill>
                  <a:srgbClr val="C00000"/>
                </a:solidFill>
              </a:rPr>
              <a:t>родителями (законными представителями)</a:t>
            </a:r>
            <a:r>
              <a:rPr lang="ru-RU" dirty="0" smtClean="0"/>
              <a:t>, так и</a:t>
            </a:r>
            <a:r>
              <a:rPr lang="ru-RU" dirty="0" smtClean="0">
                <a:solidFill>
                  <a:srgbClr val="C00000"/>
                </a:solidFill>
              </a:rPr>
              <a:t> специалистами рабочей группы</a:t>
            </a:r>
            <a:r>
              <a:rPr lang="ru-RU" dirty="0" smtClean="0"/>
              <a:t>. По значениям исходных показателей производился расчет </a:t>
            </a:r>
            <a:r>
              <a:rPr lang="ru-RU" b="1" dirty="0" smtClean="0"/>
              <a:t>интегрального среднего</a:t>
            </a:r>
            <a:r>
              <a:rPr lang="ru-RU" dirty="0" smtClean="0"/>
              <a:t> показателя, определяющего оценку организации в целом.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Средние значения показателей </a:t>
            </a:r>
            <a:r>
              <a:rPr lang="ru-RU" b="1" dirty="0" smtClean="0"/>
              <a:t>3 и 4-й групп</a:t>
            </a:r>
            <a:r>
              <a:rPr lang="ru-RU" dirty="0" smtClean="0"/>
              <a:t> рассчитывались </a:t>
            </a:r>
            <a:r>
              <a:rPr lang="ru-RU" dirty="0" smtClean="0">
                <a:solidFill>
                  <a:srgbClr val="C00000"/>
                </a:solidFill>
              </a:rPr>
              <a:t>только по данным анкет, заполненных родителями (законными представителями).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/>
              <a:t>         В </a:t>
            </a:r>
            <a:r>
              <a:rPr lang="ru-RU" dirty="0" smtClean="0"/>
              <a:t>ходе независимой оценки деятельности общеобразовательных организаций было проведено анкетирование родителей </a:t>
            </a:r>
            <a:r>
              <a:rPr lang="ru-RU" b="1" dirty="0" smtClean="0">
                <a:solidFill>
                  <a:srgbClr val="C00000"/>
                </a:solidFill>
              </a:rPr>
              <a:t>7</a:t>
            </a:r>
            <a:r>
              <a:rPr lang="ru-RU" dirty="0" smtClean="0"/>
              <a:t> общеобразовательных организаций муниципального района «Сосногорск» в целях изучения общественного мнения о работе школ. В </a:t>
            </a:r>
            <a:r>
              <a:rPr lang="ru-RU" smtClean="0"/>
              <a:t>анкетировании участвовали </a:t>
            </a:r>
            <a:r>
              <a:rPr lang="ru-RU" b="1" i="1" smtClean="0">
                <a:solidFill>
                  <a:srgbClr val="C00000"/>
                </a:solidFill>
              </a:rPr>
              <a:t>574</a:t>
            </a:r>
            <a:r>
              <a:rPr lang="ru-RU" smtClean="0"/>
              <a:t> </a:t>
            </a:r>
            <a:r>
              <a:rPr lang="ru-RU" dirty="0" smtClean="0"/>
              <a:t>представителя родительской общественности.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543956" cy="8572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Рейтинг образовательных организаций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535785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8000" dirty="0" smtClean="0"/>
              <a:t>Наивысшее количество баллов из максимального возможных </a:t>
            </a:r>
            <a:r>
              <a:rPr lang="ru-RU" sz="8000" b="1" dirty="0" smtClean="0"/>
              <a:t>160 баллов</a:t>
            </a:r>
            <a:r>
              <a:rPr lang="ru-RU" sz="8000" dirty="0" smtClean="0"/>
              <a:t>  у МБОУ «СОШ №3 с УИОП»                 г. Сосногорска -</a:t>
            </a: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127,01 баллов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8000" dirty="0" smtClean="0"/>
              <a:t>(79,4%).</a:t>
            </a:r>
          </a:p>
          <a:p>
            <a:pPr algn="ctr">
              <a:buNone/>
            </a:pPr>
            <a:r>
              <a:rPr lang="ru-RU" sz="8000" dirty="0" smtClean="0"/>
              <a:t> Второе место в рейтинге занимает МБОУ «СОШ № 4»                г. Сосногорска -</a:t>
            </a: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121,65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баллов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8000" dirty="0" smtClean="0"/>
              <a:t>(76 %). </a:t>
            </a:r>
          </a:p>
          <a:p>
            <a:pPr algn="ctr">
              <a:buNone/>
            </a:pPr>
            <a:r>
              <a:rPr lang="ru-RU" sz="8000" dirty="0" smtClean="0"/>
              <a:t>Третье место у МБОУ «СОШ № 2» г. Сосногорска -</a:t>
            </a: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120,89 баллов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8000" dirty="0" smtClean="0"/>
              <a:t>(75,6%).</a:t>
            </a:r>
          </a:p>
          <a:p>
            <a:pPr algn="ctr">
              <a:buNone/>
            </a:pPr>
            <a:r>
              <a:rPr lang="ru-RU" sz="8000" dirty="0" smtClean="0"/>
              <a:t> На четвертом месте в рейтинге МАОУ «Гимназия при Главе МР «Сосногорск» 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119,97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баллов</a:t>
            </a:r>
            <a:r>
              <a:rPr lang="ru-RU" sz="8000" dirty="0" smtClean="0"/>
              <a:t> (75%). </a:t>
            </a:r>
          </a:p>
          <a:p>
            <a:pPr algn="ctr">
              <a:buNone/>
            </a:pPr>
            <a:r>
              <a:rPr lang="en-US" sz="8000" dirty="0" smtClean="0"/>
              <a:t>V  </a:t>
            </a:r>
            <a:r>
              <a:rPr lang="ru-RU" sz="8000" dirty="0" smtClean="0"/>
              <a:t>место - МБОУ «ООШ» пст. Верхнеижемский с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112,81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баллами </a:t>
            </a:r>
            <a:r>
              <a:rPr lang="ru-RU" sz="8000" dirty="0" smtClean="0"/>
              <a:t>(70,5%), </a:t>
            </a:r>
          </a:p>
          <a:p>
            <a:pPr algn="ctr">
              <a:buNone/>
            </a:pPr>
            <a:r>
              <a:rPr lang="en-US" sz="8000" dirty="0" smtClean="0"/>
              <a:t>VI </a:t>
            </a:r>
            <a:r>
              <a:rPr lang="ru-RU" sz="8000" dirty="0" smtClean="0"/>
              <a:t>место - МБОУ «ООШ» с. </a:t>
            </a:r>
            <a:r>
              <a:rPr lang="ru-RU" sz="8000" dirty="0" err="1" smtClean="0"/>
              <a:t>Усть-Ухта</a:t>
            </a:r>
            <a:r>
              <a:rPr lang="ru-RU" sz="8000" dirty="0" smtClean="0"/>
              <a:t> –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111,69 баллов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(69,8%)</a:t>
            </a:r>
          </a:p>
          <a:p>
            <a:pPr algn="ctr">
              <a:buNone/>
            </a:pPr>
            <a:r>
              <a:rPr lang="en-US" sz="8000" dirty="0" smtClean="0"/>
              <a:t>VII </a:t>
            </a:r>
            <a:r>
              <a:rPr lang="ru-RU" sz="8000" dirty="0" smtClean="0"/>
              <a:t>место -  МБОУ «ООШ» пст. Ираёль  -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</a:rPr>
              <a:t>104,7 баллов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 (65,4%).</a:t>
            </a:r>
          </a:p>
          <a:p>
            <a:pPr algn="ctr">
              <a:buNone/>
            </a:pPr>
            <a:endParaRPr lang="ru-RU" sz="8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368412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b="1" dirty="0" smtClean="0">
                <a:solidFill>
                  <a:srgbClr val="C00000"/>
                </a:solidFill>
              </a:rPr>
              <a:t>Итоги независимой оценки качества работы общеобразовательных организаций типа  начальная школа – детский сад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543956" cy="484030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   </a:t>
            </a:r>
            <a:r>
              <a:rPr lang="ru-RU" dirty="0" smtClean="0"/>
              <a:t>В ходе независимой оценки деятельности образовательных организаций дополнительного образования было также  проведено анкетирование родителей в целях изучения общественного мнения о работе</a:t>
            </a:r>
            <a:r>
              <a:rPr lang="ru-RU" b="1" dirty="0" smtClean="0"/>
              <a:t> </a:t>
            </a:r>
            <a:r>
              <a:rPr lang="ru-RU" dirty="0" smtClean="0"/>
              <a:t>общеобразовательных организаций типа  начальная школа – детский сад. В анкетировании приняло участие </a:t>
            </a:r>
            <a:r>
              <a:rPr lang="ru-RU" dirty="0" smtClean="0">
                <a:solidFill>
                  <a:srgbClr val="C00000"/>
                </a:solidFill>
              </a:rPr>
              <a:t>12 родителей.  </a:t>
            </a:r>
          </a:p>
          <a:p>
            <a:pPr algn="just">
              <a:buNone/>
            </a:pPr>
            <a:r>
              <a:rPr lang="ru-RU" dirty="0" smtClean="0"/>
              <a:t>       Лидирующее место занимает МБОУ «Начальная школа – детский сад»  пст. Керки, набрав </a:t>
            </a:r>
            <a:r>
              <a:rPr lang="ru-RU" b="1" dirty="0" smtClean="0">
                <a:solidFill>
                  <a:srgbClr val="C00000"/>
                </a:solidFill>
              </a:rPr>
              <a:t>123,35 балл </a:t>
            </a:r>
            <a:r>
              <a:rPr lang="ru-RU" b="1" dirty="0" smtClean="0"/>
              <a:t>из 160 возможных баллов (77%). </a:t>
            </a:r>
          </a:p>
          <a:p>
            <a:pPr algn="just">
              <a:buNone/>
            </a:pPr>
            <a:r>
              <a:rPr lang="ru-RU" b="1" dirty="0" smtClean="0"/>
              <a:t>        </a:t>
            </a:r>
            <a:r>
              <a:rPr lang="ru-RU" dirty="0" smtClean="0"/>
              <a:t>МБОУ «Начальная школа – детский сад» пст. Малая Пера занимает второе место, набрав </a:t>
            </a:r>
            <a:r>
              <a:rPr lang="ru-RU" b="1" dirty="0" smtClean="0">
                <a:solidFill>
                  <a:srgbClr val="C00000"/>
                </a:solidFill>
              </a:rPr>
              <a:t>106,18 балл</a:t>
            </a:r>
            <a:r>
              <a:rPr lang="ru-RU" b="1" dirty="0" smtClean="0"/>
              <a:t>ов из 160 возможных баллов (66%).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58204" cy="498317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В ходе независимой оценки деятельности образовательных организаций дополнительного образования было также  проведено анкетирование родителей </a:t>
            </a:r>
            <a:r>
              <a:rPr lang="ru-RU" dirty="0" smtClean="0"/>
              <a:t>с целью изучения </a:t>
            </a:r>
            <a:r>
              <a:rPr lang="ru-RU" dirty="0" smtClean="0"/>
              <a:t>общественного мнения о работе МБУДО «ЦДОД»  пгт. Нижний Одес.</a:t>
            </a:r>
          </a:p>
          <a:p>
            <a:pPr algn="ctr">
              <a:buNone/>
            </a:pPr>
            <a:r>
              <a:rPr lang="ru-RU" dirty="0" smtClean="0"/>
              <a:t> В анкетировании приняло участие </a:t>
            </a:r>
            <a:r>
              <a:rPr lang="ru-RU" b="1" dirty="0" smtClean="0">
                <a:solidFill>
                  <a:srgbClr val="C00000"/>
                </a:solidFill>
              </a:rPr>
              <a:t>160 родителей. </a:t>
            </a:r>
          </a:p>
          <a:p>
            <a:pPr algn="ctr"/>
            <a:r>
              <a:rPr lang="ru-RU" dirty="0" smtClean="0"/>
              <a:t>По итогам проведения независимой оценки учреждение набрало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143,51 балл </a:t>
            </a:r>
            <a:r>
              <a:rPr lang="ru-RU" b="1" dirty="0" smtClean="0"/>
              <a:t>из 160 возможных баллов (89,7%).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Первая группа показателей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Подводя итоги, отмечаем, что наименьшее количество баллов по </a:t>
            </a:r>
            <a:r>
              <a:rPr lang="ru-RU" b="1" dirty="0" smtClean="0">
                <a:solidFill>
                  <a:srgbClr val="C00000"/>
                </a:solidFill>
              </a:rPr>
              <a:t>первой группе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показателей общеобразовательные организации получали по показателю «Доступность сведений о ходе рассмотрения обращений, поступивших в организацию от заинтересованных граждан», так как родители (законные представления) могут адресовать свои обращения только лично при встрече с руководителем образовательной организации, по телефону и электронной почте, а электронные сервисы, доступные на официальном сайте, в образовательных организациях отсутствуют.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Вторая группа показателей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Полнота и актуальность информации об организации, осуществляющей образовательную деятельность, размещенной на официальном сайте организации в сети «Интернет» </a:t>
            </a:r>
            <a:r>
              <a:rPr lang="ru-RU" i="1" dirty="0" smtClean="0"/>
              <a:t>(Только </a:t>
            </a:r>
            <a:r>
              <a:rPr lang="ru-RU" i="1" dirty="0" smtClean="0"/>
              <a:t>СОШ 2 и У-У получили 10 баллов. У других отсутствовали «свежие» документы (ООШ Верх, Гимназия - план ФХД только за 2015, СОШ 3- нет)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58204" cy="714380"/>
          </a:xfrm>
        </p:spPr>
        <p:txBody>
          <a:bodyPr>
            <a:normAutofit fontScale="90000"/>
          </a:bodyPr>
          <a:lstStyle/>
          <a:p>
            <a:r>
              <a:rPr lang="ru-RU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Нормативные документы:</a:t>
            </a:r>
            <a:br>
              <a:rPr lang="ru-RU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329642" cy="5411807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Федеральный закон от 21.07.2014 г. № 256-ФЗ «О внесении изменений в отдельные законодательные акты РФ по вопросам проведения независимой оценки качества оказания услуг организациями в сфере культуры, социального обслуживания, охраны здоровья и образования».</a:t>
            </a:r>
          </a:p>
          <a:p>
            <a:pPr algn="just"/>
            <a:r>
              <a:rPr lang="ru-RU" sz="2400" dirty="0" smtClean="0"/>
              <a:t>Распоряжение Правительства Республики Коми от 28 июня 2013 года № 260-р «О формировании независимой оценки качества оказания социальных услуг»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Постановление администрации МР «Сосногорск» от 09.12.2013 №1634 «О формировании в МР «Сосногорск» независимой оценки качества работы муниципальных учреждений образования, культуры, физкультуры и спорта», с внесенными изменениями от 28.11.2016 г. (Постановление от 28.11.2016 №779 «О внесении изменений в Постановление администрации муниципального района «Сосногорск» от 09.12.2013 №1634 «О формировании в муниципальном районе «Сосногорск» независимой оценки качества работы муниципальных учреждений образования, культуры, физкультуры и спорта»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Вторая группа показателей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Наличие на официальном сайте организации в сети Интернет сведений о педагогических работниках организации </a:t>
            </a:r>
            <a:r>
              <a:rPr lang="ru-RU" dirty="0" smtClean="0"/>
              <a:t>(Данные о </a:t>
            </a:r>
            <a:r>
              <a:rPr lang="ru-RU" dirty="0" err="1" smtClean="0"/>
              <a:t>пед</a:t>
            </a:r>
            <a:r>
              <a:rPr lang="ru-RU" dirty="0" smtClean="0"/>
              <a:t>. составе размещены на </a:t>
            </a:r>
            <a:r>
              <a:rPr lang="ru-RU" dirty="0" smtClean="0"/>
              <a:t>сайте либо не в полном объеме, </a:t>
            </a:r>
            <a:r>
              <a:rPr lang="ru-RU" dirty="0" smtClean="0"/>
              <a:t>либо устаревшая информация,  н-р, в СОШ №2 </a:t>
            </a:r>
            <a:r>
              <a:rPr lang="ru-RU" dirty="0" err="1" smtClean="0"/>
              <a:t>пед.состав</a:t>
            </a:r>
            <a:r>
              <a:rPr lang="ru-RU" dirty="0" smtClean="0"/>
              <a:t> только на 2013/2014 учебный год, нет сведений об уровне образования; СОШ 3 не указала преподаваемые работниками </a:t>
            </a:r>
            <a:r>
              <a:rPr lang="ru-RU" dirty="0" smtClean="0"/>
              <a:t>дисциплины; </a:t>
            </a:r>
            <a:r>
              <a:rPr lang="ru-RU" dirty="0" smtClean="0"/>
              <a:t>СОШ 3, СОШ 4 не указали  направления подготовки учителей)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Вторая группа показателей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Показатель </a:t>
            </a:r>
            <a:r>
              <a:rPr lang="ru-RU" b="1" dirty="0" smtClean="0">
                <a:solidFill>
                  <a:srgbClr val="C00000"/>
                </a:solidFill>
              </a:rPr>
              <a:t>второй группы </a:t>
            </a:r>
            <a:r>
              <a:rPr lang="ru-RU" dirty="0" smtClean="0"/>
              <a:t>«Наличие дополнительных образовательных программ» также оценен с наименьшим количеством баллов.  Общеобразовательные организации района не реализуют в достаточной мере дополнительных образовательных программ.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Вторая группа показателей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- </a:t>
            </a:r>
            <a:r>
              <a:rPr lang="ru-RU" b="1" dirty="0" smtClean="0"/>
              <a:t>Наличие необходимых условий для охраны и укрепления здоровья, организации питания обучающихся</a:t>
            </a:r>
            <a:r>
              <a:rPr lang="ru-RU" dirty="0" smtClean="0"/>
              <a:t>(Гимназия – отсутствие пищеблока и спортивной площадки)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b="1" dirty="0" smtClean="0"/>
              <a:t>Условия для индивидуальной работы с обучающимися </a:t>
            </a:r>
            <a:r>
              <a:rPr lang="ru-RU" dirty="0" smtClean="0"/>
              <a:t>(ООШ У-У –наименьший балл, т.к. нет службы </a:t>
            </a:r>
            <a:r>
              <a:rPr lang="ru-RU" dirty="0" err="1" smtClean="0"/>
              <a:t>психолог.помощи</a:t>
            </a:r>
            <a:r>
              <a:rPr lang="ru-RU" dirty="0" smtClean="0"/>
              <a:t>, использования </a:t>
            </a:r>
            <a:r>
              <a:rPr lang="ru-RU" dirty="0" err="1" smtClean="0"/>
              <a:t>дистанц.образовательных</a:t>
            </a:r>
            <a:r>
              <a:rPr lang="ru-RU" dirty="0" smtClean="0"/>
              <a:t> технологий 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Вторая группа показателей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Наличие возможности развития творческих способностей и интересов обучающихся, включая их участие в конкурсах и олимпиадах </a:t>
            </a:r>
            <a:r>
              <a:rPr lang="ru-RU" dirty="0" smtClean="0"/>
              <a:t>(ООШ </a:t>
            </a:r>
            <a:r>
              <a:rPr lang="ru-RU" dirty="0" err="1" smtClean="0"/>
              <a:t>Верхн-ий</a:t>
            </a:r>
            <a:r>
              <a:rPr lang="ru-RU" dirty="0" smtClean="0"/>
              <a:t> не участвуют в мероприятиях </a:t>
            </a:r>
            <a:r>
              <a:rPr lang="ru-RU" dirty="0" err="1" smtClean="0"/>
              <a:t>рег.уровня</a:t>
            </a:r>
            <a:r>
              <a:rPr lang="ru-RU" dirty="0" smtClean="0"/>
              <a:t>, спортивных соревнованиях регионального уровня, не имеют победителей в мероприятиях </a:t>
            </a:r>
            <a:r>
              <a:rPr lang="ru-RU" dirty="0" err="1" smtClean="0"/>
              <a:t>мун</a:t>
            </a:r>
            <a:r>
              <a:rPr lang="ru-RU" dirty="0" smtClean="0"/>
              <a:t>, </a:t>
            </a:r>
            <a:r>
              <a:rPr lang="ru-RU" dirty="0" err="1" smtClean="0"/>
              <a:t>регион.уровня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Вторая группа показателей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Наличие  значков ГТО </a:t>
            </a:r>
            <a:r>
              <a:rPr lang="ru-RU" dirty="0" smtClean="0"/>
              <a:t>(имеют ТОЛЬКО СОШ №3 и ССОШ №2)</a:t>
            </a:r>
          </a:p>
          <a:p>
            <a:pPr algn="just"/>
            <a:r>
              <a:rPr lang="ru-RU" b="1" dirty="0" smtClean="0"/>
              <a:t>Наличие возможности оказания обучающимся психолого-педагогической, медицинской  социальной помощи</a:t>
            </a:r>
            <a:r>
              <a:rPr lang="ru-RU" dirty="0" smtClean="0"/>
              <a:t>(не во всех ОО </a:t>
            </a:r>
            <a:r>
              <a:rPr lang="ru-RU" dirty="0" err="1" smtClean="0"/>
              <a:t>пед</a:t>
            </a:r>
            <a:r>
              <a:rPr lang="ru-RU" dirty="0" smtClean="0"/>
              <a:t>. работники </a:t>
            </a:r>
            <a:r>
              <a:rPr lang="ru-RU" dirty="0" smtClean="0"/>
              <a:t>прошли обучение по программе «Оказание первой помощи», отсутствие педагога-психолога)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Вторая группа показателей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Наличие условий организации обучения и воспитания обучающихся с ограниченными возможностями здоровья и инвалидов </a:t>
            </a:r>
            <a:r>
              <a:rPr lang="ru-RU" dirty="0" smtClean="0"/>
              <a:t>(по результатом экспертов лидирующие позиции заняли СОШ 3 и СОШ 4 – </a:t>
            </a:r>
            <a:r>
              <a:rPr lang="ru-RU" dirty="0" smtClean="0"/>
              <a:t>8 баллов </a:t>
            </a:r>
            <a:r>
              <a:rPr lang="ru-RU" dirty="0" smtClean="0"/>
              <a:t>из 10, но опрос родителей </a:t>
            </a:r>
            <a:r>
              <a:rPr lang="ru-RU" dirty="0" smtClean="0"/>
              <a:t>дал низкие результаты)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Третья и четвертая группа показателей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 </a:t>
            </a:r>
            <a:r>
              <a:rPr lang="ru-RU" b="1" dirty="0" smtClean="0"/>
              <a:t>Третья и четвертая группа</a:t>
            </a:r>
            <a:r>
              <a:rPr lang="ru-RU" dirty="0" smtClean="0"/>
              <a:t> показателей, которые оценивают доброжелательность, вежливость, компетентность работников и общее удовлетворение качеством образовательной деятельности </a:t>
            </a:r>
            <a:r>
              <a:rPr lang="ru-RU" dirty="0" smtClean="0"/>
              <a:t>организации, </a:t>
            </a:r>
            <a:r>
              <a:rPr lang="ru-RU" dirty="0" smtClean="0"/>
              <a:t>и которые заполнялись только представителями родительской общественности, </a:t>
            </a:r>
            <a:r>
              <a:rPr lang="ru-RU" dirty="0" smtClean="0"/>
              <a:t>показывают </a:t>
            </a:r>
            <a:r>
              <a:rPr lang="ru-RU" dirty="0" smtClean="0">
                <a:solidFill>
                  <a:srgbClr val="C00000"/>
                </a:solidFill>
              </a:rPr>
              <a:t>удовлетворение качеством </a:t>
            </a:r>
            <a:r>
              <a:rPr lang="ru-RU" dirty="0" smtClean="0"/>
              <a:t>образовательной деятельности на высоком уровне.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Средний балл по третьей группе показателей, оценивающих  доброжелательность, вежливость, компетентность работников всех образовательных </a:t>
            </a:r>
            <a:r>
              <a:rPr lang="ru-RU" dirty="0" smtClean="0"/>
              <a:t>организаций, по </a:t>
            </a:r>
            <a:r>
              <a:rPr lang="ru-RU" dirty="0" smtClean="0"/>
              <a:t>муниципальному району «Сосногорск»  составляет </a:t>
            </a:r>
            <a:r>
              <a:rPr lang="ru-RU" b="1" dirty="0" smtClean="0">
                <a:solidFill>
                  <a:srgbClr val="C00000"/>
                </a:solidFill>
              </a:rPr>
              <a:t>18,9 баллов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из максимально возможных </a:t>
            </a:r>
            <a:r>
              <a:rPr lang="ru-RU" b="1" dirty="0" smtClean="0">
                <a:solidFill>
                  <a:srgbClr val="C00000"/>
                </a:solidFill>
              </a:rPr>
              <a:t>20 баллов (94,5%)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Средний балл по четвертому показателю, характеризующему общее удовлетворение качеством образовательной деятельности организации, по муниципальному району составил </a:t>
            </a:r>
            <a:r>
              <a:rPr lang="ru-RU" b="1" dirty="0" smtClean="0">
                <a:solidFill>
                  <a:srgbClr val="C00000"/>
                </a:solidFill>
              </a:rPr>
              <a:t>27,1 балл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из </a:t>
            </a:r>
            <a:r>
              <a:rPr lang="ru-RU" b="1" dirty="0" smtClean="0"/>
              <a:t>30</a:t>
            </a:r>
            <a:r>
              <a:rPr lang="ru-RU" dirty="0" smtClean="0"/>
              <a:t> максимально возможных </a:t>
            </a:r>
            <a:r>
              <a:rPr lang="ru-RU" dirty="0" smtClean="0">
                <a:solidFill>
                  <a:srgbClr val="C00000"/>
                </a:solidFill>
              </a:rPr>
              <a:t>(90,3%).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Необходимо в срок до 06.10.2017: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714620"/>
            <a:ext cx="7829576" cy="341154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предоставить план мероприятий по улучшению качества работы организации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</a:rPr>
              <a:t>В 2017 году независимая оценка качества работы организаций, оказывающих социальные услуги, проводилась в отношении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24 образовательных организаций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6429420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None/>
            </a:pPr>
            <a:endParaRPr lang="ru-RU" sz="3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just">
              <a:buNone/>
            </a:pPr>
            <a:endParaRPr lang="ru-RU" sz="3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just">
              <a:buNone/>
            </a:pPr>
            <a:endParaRPr lang="ru-RU" sz="3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just">
              <a:buNone/>
            </a:pPr>
            <a:endParaRPr lang="ru-RU" sz="3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just">
              <a:buNone/>
            </a:pPr>
            <a:endParaRPr lang="ru-RU" sz="3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just">
              <a:buNone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</a:rPr>
              <a:t>Муниципальное бюджетное общеобразовательное учреждение  «Средняя общеобразовательная школа №2» г.Сосногорска;</a:t>
            </a:r>
          </a:p>
          <a:p>
            <a:pPr marL="514350" indent="-514350" algn="just">
              <a:buNone/>
            </a:pP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</a:rPr>
              <a:t>2. Муниципальное бюджетное общеобразовательное учреждение  «Средняя общеобразовательная школа №3 с углубленным изучением отдельных предметов» г.Сосногорска;</a:t>
            </a:r>
          </a:p>
          <a:p>
            <a:pPr algn="just">
              <a:buNone/>
            </a:pP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</a:rPr>
              <a:t>3. Муниципальное бюджетное общеобразовательное учреждение  «Средняя общеобразовательная школа №4» г.Сосногорска;</a:t>
            </a:r>
          </a:p>
          <a:p>
            <a:pPr algn="just">
              <a:buNone/>
            </a:pP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</a:rPr>
              <a:t>4. Муниципальное автономное общеобразовательное учреждение  «Гимназия при Главе муниципального района «Сосногорск»;</a:t>
            </a:r>
          </a:p>
          <a:p>
            <a:pPr algn="just">
              <a:buNone/>
            </a:pP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</a:rPr>
              <a:t>5. Муниципальное бюджетное общеобразовательное учреждение  «Основная общеобразовательная школа» пст. Ираёль;</a:t>
            </a:r>
          </a:p>
          <a:p>
            <a:pPr algn="just">
              <a:buNone/>
            </a:pP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</a:rPr>
              <a:t>6. Муниципальное бюджетное общеобразовательное учреждение  «Основная общеобразовательная школа» пст. Верхнеижемский;</a:t>
            </a:r>
          </a:p>
          <a:p>
            <a:pPr algn="just">
              <a:buNone/>
            </a:pP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</a:rPr>
              <a:t>7. Муниципальное бюджетное общеобразовательное учреждение  «Основная общеобразовательная школа» с. </a:t>
            </a:r>
            <a:r>
              <a:rPr lang="ru-RU" sz="3400" b="1" dirty="0" err="1" smtClean="0">
                <a:solidFill>
                  <a:schemeClr val="accent2">
                    <a:lumMod val="50000"/>
                  </a:schemeClr>
                </a:solidFill>
              </a:rPr>
              <a:t>Усть-Ухта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8.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Муниципальное бюджетное общеобразовательное учреждение «Начальная школа – детский сад» пст. Керки;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9. Муниципальное бюджетное общеобразовательное учреждение «Начальная школа - детский сад» пст. Малая Пера;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10. Муниципальное бюджетное дошкольное образовательное учреждение «Детский сад №3 компенсирующего вида» г. Сосногорска; 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11. Муниципальное бюджетное дошкольное образовательное учреждение «Детский сад № 7 </a:t>
            </a:r>
            <a:r>
              <a:rPr lang="ru-RU" sz="6800" b="1" dirty="0" err="1" smtClean="0">
                <a:solidFill>
                  <a:schemeClr val="accent2">
                    <a:lumMod val="50000"/>
                  </a:schemeClr>
                </a:solidFill>
              </a:rPr>
              <a:t>общеразвивающего</a:t>
            </a: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 вида» г. Сосногорска; 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12. Муниципальное бюджетное дошкольное образовательное учреждение «Детский сад №8 компенсирующего вида» г. Сосногорска; 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13. Муниципальное бюджетное дошкольное образовательное учреждение «Детский сад № 9 комбинированного вида» г. Сосногорска;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14. Муниципальное бюджетное дошкольное образовательное учреждение «Детский сад № 11» г. Сосногорска;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15. Муниципальное бюджетное дошкольное образовательное учреждение «Детский сад №12 компенсирующего вида» г. Сосногорска;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16. Муниципальное автономное дошкольное образовательное учреждение «Детский сад № 13 г. Сосногорска»;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17. Муниципальное автономное дошкольное образовательное учреждение «Детский сад № 14 г. Сосногорска»;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18. Муниципальное автономное дошкольное образовательное учреждение «Детский сад № 15 г. Сосногорска»;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19. Муниципальное бюджетное дошкольное образовательное учреждение «Детский сад № 3» пгт. Нижний Одес.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20. Муниципальное бюджетное дошкольное образовательное учреждение «Детский сад» с. </a:t>
            </a:r>
            <a:r>
              <a:rPr lang="ru-RU" sz="6800" b="1" dirty="0" err="1" smtClean="0">
                <a:solidFill>
                  <a:schemeClr val="accent2">
                    <a:lumMod val="50000"/>
                  </a:schemeClr>
                </a:solidFill>
              </a:rPr>
              <a:t>Усть-Ухта</a:t>
            </a: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21. Муниципальное бюджетное дошкольное образовательное учреждение «Детский сад» д.Пожня;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22. Муниципальное бюджетное дошкольное образовательное учреждение «Детский сад» пст. Верхнеижемский;</a:t>
            </a:r>
          </a:p>
          <a:p>
            <a:pPr algn="just">
              <a:buNone/>
            </a:pPr>
            <a:r>
              <a:rPr lang="ru-RU" sz="6800" b="1" dirty="0" smtClean="0">
                <a:solidFill>
                  <a:schemeClr val="accent2">
                    <a:lumMod val="50000"/>
                  </a:schemeClr>
                </a:solidFill>
              </a:rPr>
              <a:t>23. Муниципальное бюджетное дошкольное образовательное учреждение «Детский сад» пст. Ираель;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24. Муниципальное бюджетное учреждение дополнительного образования «Центр дополнительного образования детей»              пгт. Нижний Одес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В 2017 году Управлением образования был издан приказ от 31.03.2017                            № 149 «О проведении независимой оценки качества работы (оказания услуг) образовательных организаций муниципального района «Сосногорск» в 2017 году»,которым были утверждены: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72072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sz="3800" b="1" dirty="0" smtClean="0">
                <a:solidFill>
                  <a:schemeClr val="accent1">
                    <a:lumMod val="50000"/>
                  </a:schemeClr>
                </a:solidFill>
              </a:rPr>
              <a:t>Состав рабочей группы по проведению в 2017 году независимой оценки качества работы муниципальных образовательных организаций, подведомственных Управлению образования.</a:t>
            </a:r>
          </a:p>
          <a:p>
            <a:pPr lvl="0" algn="just"/>
            <a:r>
              <a:rPr lang="ru-RU" sz="3800" b="1" dirty="0" smtClean="0">
                <a:solidFill>
                  <a:schemeClr val="accent1">
                    <a:lumMod val="50000"/>
                  </a:schemeClr>
                </a:solidFill>
              </a:rPr>
              <a:t> Методические рекомендации по расчету показателей независимой оценки качества оказания услуг в сфере образования на территории муниципального района «Сосногорск» (далее – методические рекомендации), разработанные на основании методических рекомендаций по расчету показателей независимой оценки качества образовательной деятельности организаций, осуществляющих образовательную деятельность, утвержденных Министерством образования и науки Российской Федерации 15 сентября 2016 г. № АП-87/02вн.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186766" cy="8461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Проведение независимой оценки в 2017 году проводилось в два этапа: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Заочное анкетирование родителей (законных представителей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путем заполнения анкет </a:t>
            </a:r>
            <a:r>
              <a:rPr lang="ru-RU" b="1" dirty="0" smtClean="0">
                <a:solidFill>
                  <a:srgbClr val="002060"/>
                </a:solidFill>
              </a:rPr>
              <a:t>(</a:t>
            </a:r>
            <a:r>
              <a:rPr lang="ru-RU" b="1" dirty="0" smtClean="0">
                <a:solidFill>
                  <a:srgbClr val="C00000"/>
                </a:solidFill>
              </a:rPr>
              <a:t>не менее 30%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 общего количества представителей родительской общественности).</a:t>
            </a:r>
          </a:p>
          <a:p>
            <a:pPr lvl="0"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Экспертный анализ специалистов рабочей группы по проведению в 2017 году независимой оценки качества работы муниципальных образовательных организаций на основании анализа информации, размещенной на официальных сайтах обследуемых образовательных организаций, и других официальных источников информации. Также  путем заполнения анкеты.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18165</TotalTime>
  <Words>1598</Words>
  <Application>Microsoft Office PowerPoint</Application>
  <PresentationFormat>Экран (4:3)</PresentationFormat>
  <Paragraphs>90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Тема Office</vt:lpstr>
      <vt:lpstr>Результаты проведения независимой оценки качества работы (оказания услуг) образовательных организаций МР «Сосногорск» в 2017 году</vt:lpstr>
      <vt:lpstr>Нормативные документы: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2017 году Управлением образования был издан приказ от 31.03.2017                            № 149 «О проведении независимой оценки качества работы (оказания услуг) образовательных организаций муниципального района «Сосногорск» в 2017 году»,которым были утверждены: </vt:lpstr>
      <vt:lpstr>Проведение независимой оценки в 2017 году проводилось в два этапа:  </vt:lpstr>
      <vt:lpstr>Независимая оценка качества работы образовательных организаций муниципального района «Сосногорск» проводилась по 16 показателям.  </vt:lpstr>
      <vt:lpstr>Презентация PowerPoint</vt:lpstr>
      <vt:lpstr>Презентация PowerPoint</vt:lpstr>
      <vt:lpstr>Презентация PowerPoint</vt:lpstr>
      <vt:lpstr>Презентация PowerPoint</vt:lpstr>
      <vt:lpstr>Рейтинг образовательных организаций</vt:lpstr>
      <vt:lpstr>Итоги независимой оценки качества работы общеобразовательных организаций типа  начальная школа – детский сад </vt:lpstr>
      <vt:lpstr>Презентация PowerPoint</vt:lpstr>
      <vt:lpstr>Первая группа показателей</vt:lpstr>
      <vt:lpstr>Вторая группа показателей</vt:lpstr>
      <vt:lpstr>Вторая группа показателей</vt:lpstr>
      <vt:lpstr>Вторая группа показателей</vt:lpstr>
      <vt:lpstr>Вторая группа показателей</vt:lpstr>
      <vt:lpstr>Вторая группа показателей</vt:lpstr>
      <vt:lpstr>Вторая группа показателей</vt:lpstr>
      <vt:lpstr>Вторая группа показателей</vt:lpstr>
      <vt:lpstr>Третья и четвертая группа показателей</vt:lpstr>
      <vt:lpstr>Презентация PowerPoint</vt:lpstr>
      <vt:lpstr>Презентация PowerPoint</vt:lpstr>
      <vt:lpstr>Необходимо в срок до 06.10.2017: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</dc:creator>
  <cp:lastModifiedBy>Пользователь Windows</cp:lastModifiedBy>
  <cp:revision>1520</cp:revision>
  <cp:lastPrinted>2017-01-16T12:11:39Z</cp:lastPrinted>
  <dcterms:created xsi:type="dcterms:W3CDTF">2015-09-24T06:31:08Z</dcterms:created>
  <dcterms:modified xsi:type="dcterms:W3CDTF">2017-10-02T21:28:53Z</dcterms:modified>
</cp:coreProperties>
</file>